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312" r:id="rId4"/>
    <p:sldId id="263" r:id="rId5"/>
    <p:sldId id="257" r:id="rId6"/>
    <p:sldId id="265" r:id="rId7"/>
    <p:sldId id="266" r:id="rId8"/>
    <p:sldId id="313" r:id="rId9"/>
    <p:sldId id="314" r:id="rId10"/>
    <p:sldId id="310" r:id="rId11"/>
    <p:sldId id="269" r:id="rId12"/>
    <p:sldId id="309" r:id="rId13"/>
    <p:sldId id="307" r:id="rId14"/>
    <p:sldId id="308" r:id="rId15"/>
    <p:sldId id="302" r:id="rId16"/>
    <p:sldId id="270" r:id="rId17"/>
    <p:sldId id="306" r:id="rId18"/>
    <p:sldId id="273" r:id="rId19"/>
    <p:sldId id="297" r:id="rId20"/>
    <p:sldId id="293" r:id="rId21"/>
    <p:sldId id="275" r:id="rId22"/>
    <p:sldId id="276" r:id="rId23"/>
    <p:sldId id="299" r:id="rId24"/>
    <p:sldId id="281" r:id="rId25"/>
    <p:sldId id="311" r:id="rId26"/>
    <p:sldId id="283" r:id="rId27"/>
    <p:sldId id="289" r:id="rId28"/>
    <p:sldId id="294" r:id="rId29"/>
    <p:sldId id="258" r:id="rId30"/>
    <p:sldId id="315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3664" y="-1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3941-30FE-4879-AC6C-59E301BA03F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9300-B7E9-4B26-8013-C40DBE0ED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8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D76C-80D2-FC49-9EBF-C8CD59171A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21" cy="68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283.Terry_Eagleton" TargetMode="External"/><Relationship Id="rId4" Type="http://schemas.openxmlformats.org/officeDocument/2006/relationships/hyperlink" Target="http://www.goodreads.com/work/quotes/1508478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statedata.info/13/" TargetMode="External"/><Relationship Id="rId4" Type="http://schemas.openxmlformats.org/officeDocument/2006/relationships/hyperlink" Target="http://www2.ed.gov/fund/data/report/idea/partbspap/allyear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es.gov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nces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2.ed.gov/about/offices/list/ocr/docs/crdc-discipline-snapshot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.statedata.info/13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7285318.Sam_Killerman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sh.org/advocacy-issu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ash.org/join/" TargetMode="External"/><Relationship Id="rId4" Type="http://schemas.openxmlformats.org/officeDocument/2006/relationships/hyperlink" Target="mailto:info@tash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trader@tash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SHORG" TargetMode="External"/><Relationship Id="rId4" Type="http://schemas.openxmlformats.org/officeDocument/2006/relationships/hyperlink" Target="http://tash.org/news/" TargetMode="External"/><Relationship Id="rId5" Type="http://schemas.openxmlformats.org/officeDocument/2006/relationships/hyperlink" Target="http://tash.org/conferences-events/2015-regional-conferen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TASHtwe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10697.Bell_Hooks" TargetMode="External"/><Relationship Id="rId3" Type="http://schemas.openxmlformats.org/officeDocument/2006/relationships/hyperlink" Target="http://www.goodreads.com/work/quotes/1915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2168013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4013"/>
            <a:ext cx="6400800" cy="18730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Four-Part Webinar Series for TASH Members</a:t>
            </a:r>
          </a:p>
          <a:p>
            <a:r>
              <a:rPr lang="en-US" dirty="0" smtClean="0"/>
              <a:t>Part 2 – April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/>
              <a:t>Barb Trader and Jennifer Bertrand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5690" y="309715"/>
            <a:ext cx="7912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Steps to Create an Action Agenda </a:t>
            </a:r>
            <a:r>
              <a:rPr lang="en-US" sz="4400" dirty="0" smtClean="0"/>
              <a:t>What </a:t>
            </a:r>
            <a:r>
              <a:rPr lang="en-US" sz="4400" dirty="0"/>
              <a:t>Can your Chapter Do? </a:t>
            </a:r>
          </a:p>
        </p:txBody>
      </p:sp>
      <p:pic>
        <p:nvPicPr>
          <p:cNvPr id="7" name="Picture 2" descr="C:\Users\Erin\Downloads\TASH_40th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50" y="2199345"/>
            <a:ext cx="3819833" cy="20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“Genuine equality means not treating everyone the same, but attending equally to everyone’s different needs.”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3"/>
              </a:rPr>
              <a:t>Terry Eagleton</a:t>
            </a:r>
            <a:r>
              <a:rPr lang="en-US" dirty="0"/>
              <a:t>, </a:t>
            </a:r>
            <a:r>
              <a:rPr lang="en-US" i="1" dirty="0">
                <a:hlinkClick r:id="rId4"/>
              </a:rPr>
              <a:t>Why Marx Was Right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1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Power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Each Issue You are Considering: </a:t>
            </a:r>
          </a:p>
          <a:p>
            <a:r>
              <a:rPr lang="en-US" dirty="0" smtClean="0"/>
              <a:t>Who else cares about this issue and what is their position? </a:t>
            </a:r>
          </a:p>
          <a:p>
            <a:pPr lvl="1"/>
            <a:r>
              <a:rPr lang="en-US" dirty="0" smtClean="0"/>
              <a:t>Local and state elected officials</a:t>
            </a:r>
          </a:p>
          <a:p>
            <a:pPr lvl="1"/>
            <a:r>
              <a:rPr lang="en-US" dirty="0" smtClean="0"/>
              <a:t>Local and state agency staff</a:t>
            </a:r>
          </a:p>
          <a:p>
            <a:pPr lvl="1"/>
            <a:r>
              <a:rPr lang="en-US" dirty="0" smtClean="0"/>
              <a:t>Business community</a:t>
            </a:r>
          </a:p>
          <a:p>
            <a:pPr lvl="1"/>
            <a:r>
              <a:rPr lang="en-US" dirty="0" smtClean="0"/>
              <a:t>Communities of faith</a:t>
            </a:r>
          </a:p>
          <a:p>
            <a:pPr lvl="1"/>
            <a:r>
              <a:rPr lang="en-US" dirty="0" smtClean="0"/>
              <a:t>People impacted by the issue as beneficiaries or family members</a:t>
            </a:r>
          </a:p>
          <a:p>
            <a:pPr lvl="1"/>
            <a:r>
              <a:rPr lang="en-US" dirty="0" smtClean="0"/>
              <a:t>Professionals who work in the field</a:t>
            </a:r>
          </a:p>
          <a:p>
            <a:pPr lvl="1"/>
            <a:r>
              <a:rPr lang="en-US" dirty="0" smtClean="0"/>
              <a:t>Who else?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Power Analysis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find out their position? </a:t>
            </a:r>
          </a:p>
          <a:p>
            <a:pPr lvl="1"/>
            <a:r>
              <a:rPr lang="en-US" dirty="0" smtClean="0"/>
              <a:t>In writing: websites, statements of principles, routed action alerts</a:t>
            </a:r>
          </a:p>
          <a:p>
            <a:pPr lvl="1"/>
            <a:r>
              <a:rPr lang="en-US" dirty="0" smtClean="0"/>
              <a:t>In person meetings: discover self-interest *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</a:t>
            </a:r>
            <a:r>
              <a:rPr lang="en-US" sz="3200" dirty="0" smtClean="0"/>
              <a:t>what </a:t>
            </a:r>
            <a:r>
              <a:rPr lang="en-US" sz="3200" dirty="0"/>
              <a:t>does a person need to get for one’s own advantage?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1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Power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Each Issue You are Considering: </a:t>
            </a:r>
          </a:p>
          <a:p>
            <a:r>
              <a:rPr lang="en-US" dirty="0" smtClean="0"/>
              <a:t>Of those who care about this issue, what is their self-interest that drives their position?</a:t>
            </a:r>
          </a:p>
          <a:p>
            <a:r>
              <a:rPr lang="en-US" dirty="0" smtClean="0"/>
              <a:t>Are there ways to appeal to that self-interest?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3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Power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Each Issue You are Considering: </a:t>
            </a:r>
          </a:p>
          <a:p>
            <a:r>
              <a:rPr lang="en-US" dirty="0" smtClean="0"/>
              <a:t>Of those who care about this issue, are </a:t>
            </a:r>
            <a:r>
              <a:rPr lang="en-US" dirty="0"/>
              <a:t>there potential allies who share your position in part or in full?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9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Importance of Priorities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small; learn; grow  </a:t>
            </a:r>
          </a:p>
          <a:p>
            <a:r>
              <a:rPr lang="en-US" dirty="0" smtClean="0"/>
              <a:t>Success keeps people interested</a:t>
            </a:r>
          </a:p>
          <a:p>
            <a:r>
              <a:rPr lang="en-US" dirty="0" smtClean="0"/>
              <a:t>Gain credibility with each success </a:t>
            </a:r>
          </a:p>
          <a:p>
            <a:r>
              <a:rPr lang="en-US" dirty="0" smtClean="0"/>
              <a:t>An overly ambitious agenda is overwhelming</a:t>
            </a:r>
          </a:p>
          <a:p>
            <a:r>
              <a:rPr lang="en-US" dirty="0" smtClean="0"/>
              <a:t>Most advocates are volunteers and have to fit this in</a:t>
            </a:r>
          </a:p>
          <a:p>
            <a:r>
              <a:rPr lang="en-US" dirty="0" smtClean="0"/>
              <a:t>Others?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Considerations for Setting Priorities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you best at?</a:t>
            </a:r>
          </a:p>
          <a:p>
            <a:r>
              <a:rPr lang="en-US" dirty="0" smtClean="0"/>
              <a:t>What issue matters to most of your members?</a:t>
            </a:r>
          </a:p>
          <a:p>
            <a:r>
              <a:rPr lang="en-US" dirty="0" smtClean="0"/>
              <a:t>What issue will be easiest to solve? (“low hanging fruit”)</a:t>
            </a:r>
          </a:p>
          <a:p>
            <a:r>
              <a:rPr lang="en-US" dirty="0" smtClean="0"/>
              <a:t>Can you partner? </a:t>
            </a:r>
            <a:r>
              <a:rPr lang="en-US" dirty="0"/>
              <a:t>I</a:t>
            </a:r>
            <a:r>
              <a:rPr lang="en-US" dirty="0" smtClean="0"/>
              <a:t>s someone else leading an issue with whom you agree with?</a:t>
            </a:r>
          </a:p>
          <a:p>
            <a:r>
              <a:rPr lang="en-US" dirty="0" smtClean="0"/>
              <a:t>Can you lead? What issue is most natural for TASH leadership? </a:t>
            </a:r>
          </a:p>
          <a:p>
            <a:r>
              <a:rPr lang="en-US" dirty="0" smtClean="0"/>
              <a:t>What issue will result in the biggest impact?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Defining Success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your long-term vision? </a:t>
            </a:r>
          </a:p>
          <a:p>
            <a:r>
              <a:rPr lang="en-US" dirty="0" smtClean="0"/>
              <a:t>What can you get done this year?</a:t>
            </a:r>
          </a:p>
          <a:p>
            <a:pPr lvl="1"/>
            <a:r>
              <a:rPr lang="en-US" dirty="0" smtClean="0"/>
              <a:t>Can you identify steps which you can celebrate along the way?</a:t>
            </a:r>
          </a:p>
          <a:p>
            <a:pPr lvl="1"/>
            <a:r>
              <a:rPr lang="en-US" dirty="0" smtClean="0"/>
              <a:t>Debrief each activity – was it successful? What was good and what needs improvement? What will you do differently next time?</a:t>
            </a:r>
          </a:p>
          <a:p>
            <a:pPr lvl="1"/>
            <a:r>
              <a:rPr lang="en-US" dirty="0" smtClean="0"/>
              <a:t>CELEBRATE each activity! You are learning even if you don’t “win” each battle.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8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Framework of Federal Protections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Levers for Advocates: </a:t>
            </a:r>
          </a:p>
          <a:p>
            <a:r>
              <a:rPr lang="en-US" dirty="0" smtClean="0"/>
              <a:t>States </a:t>
            </a:r>
            <a:r>
              <a:rPr lang="en-US" i="1" dirty="0" smtClean="0"/>
              <a:t>interpret </a:t>
            </a:r>
            <a:r>
              <a:rPr lang="en-US" dirty="0" smtClean="0"/>
              <a:t>and determine administration of federal programs</a:t>
            </a:r>
          </a:p>
          <a:p>
            <a:r>
              <a:rPr lang="en-US" dirty="0" smtClean="0"/>
              <a:t>States make plans and set priorities</a:t>
            </a:r>
          </a:p>
          <a:p>
            <a:r>
              <a:rPr lang="en-US" dirty="0" smtClean="0"/>
              <a:t>States are expected to involve stakeholders</a:t>
            </a:r>
          </a:p>
          <a:p>
            <a:r>
              <a:rPr lang="en-US" dirty="0" smtClean="0"/>
              <a:t>States determine enforcement mechanisms</a:t>
            </a:r>
          </a:p>
          <a:p>
            <a:r>
              <a:rPr lang="en-US" dirty="0" smtClean="0"/>
              <a:t>Data </a:t>
            </a:r>
          </a:p>
          <a:p>
            <a:r>
              <a:rPr lang="en-US" dirty="0" smtClean="0"/>
              <a:t>Evidence-based and promising practices</a:t>
            </a:r>
          </a:p>
        </p:txBody>
      </p:sp>
    </p:spTree>
    <p:extLst>
      <p:ext uri="{BB962C8B-B14F-4D97-AF65-F5344CB8AC3E}">
        <p14:creationId xmlns:p14="http://schemas.microsoft.com/office/powerpoint/2010/main" val="418284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“Change starts when someone sees the next step.” </a:t>
            </a:r>
            <a:r>
              <a:rPr lang="en-US" i="1" dirty="0" smtClean="0"/>
              <a:t>William Drayton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6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TASH </a:t>
            </a:r>
            <a:r>
              <a:rPr lang="en-US" dirty="0"/>
              <a:t>values and </a:t>
            </a:r>
            <a:r>
              <a:rPr lang="en-US" dirty="0" smtClean="0"/>
              <a:t>implications for action </a:t>
            </a:r>
            <a:endParaRPr lang="en-US" dirty="0"/>
          </a:p>
          <a:p>
            <a:pPr lvl="0"/>
            <a:r>
              <a:rPr lang="en-US" dirty="0"/>
              <a:t>G</a:t>
            </a:r>
            <a:r>
              <a:rPr lang="en-US" dirty="0" smtClean="0"/>
              <a:t>ap analysis</a:t>
            </a:r>
            <a:endParaRPr lang="en-US" dirty="0"/>
          </a:p>
          <a:p>
            <a:pPr lvl="0"/>
            <a:r>
              <a:rPr lang="en-US" dirty="0" smtClean="0"/>
              <a:t>Power analysis </a:t>
            </a:r>
            <a:endParaRPr lang="en-US" dirty="0"/>
          </a:p>
          <a:p>
            <a:pPr lvl="0"/>
            <a:r>
              <a:rPr lang="en-US" dirty="0" smtClean="0"/>
              <a:t>Setting </a:t>
            </a:r>
            <a:r>
              <a:rPr lang="en-US" dirty="0"/>
              <a:t>clear priorities </a:t>
            </a:r>
            <a:r>
              <a:rPr lang="en-US" dirty="0" smtClean="0"/>
              <a:t>and their importance</a:t>
            </a:r>
          </a:p>
          <a:p>
            <a:pPr lvl="0"/>
            <a:r>
              <a:rPr lang="en-US" dirty="0" smtClean="0"/>
              <a:t>Define </a:t>
            </a:r>
            <a:r>
              <a:rPr lang="en-US" dirty="0"/>
              <a:t>success – short term, mid-term and </a:t>
            </a:r>
            <a:r>
              <a:rPr lang="en-US" dirty="0" smtClean="0"/>
              <a:t>long-term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8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Happening in YOUR State?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Inclusion of students with disabilities </a:t>
            </a:r>
            <a:r>
              <a:rPr lang="en-US" dirty="0" smtClean="0">
                <a:hlinkClick r:id="rId2"/>
              </a:rPr>
              <a:t>www.nces.gov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Accountability for students with disabilities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Integrated employment: </a:t>
            </a:r>
            <a:r>
              <a:rPr lang="en-US" dirty="0">
                <a:hlinkClick r:id="rId3"/>
              </a:rPr>
              <a:t>http://book.statedata.info/13/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14(c) Certificates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 the Community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</a:t>
            </a:r>
            <a:r>
              <a:rPr lang="en-US" dirty="0"/>
              <a:t>?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www2.ed.gov/fund/data/report/idea/partbspap/allyears.html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4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Excessive Segregation in Schools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5% of students with severe disability labels (autism, multiple disability, MR) are in inclusive classrooms  -- meaning 95% of these students are excluded (</a:t>
            </a:r>
            <a:r>
              <a:rPr lang="en-US" dirty="0">
                <a:hlinkClick r:id="rId3"/>
              </a:rPr>
              <a:t>www.nces.gov</a:t>
            </a:r>
            <a:r>
              <a:rPr lang="en-US" dirty="0"/>
              <a:t> 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9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Discipline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Students with disabilities served by IDEA are more than twice as likely to receive one or more out-of-school suspensions as students without disabilities. </a:t>
            </a:r>
          </a:p>
          <a:p>
            <a:r>
              <a:rPr lang="en-US" dirty="0"/>
              <a:t>Students with disabilities represent a quarter of the students who are referred to law enforcement or subjected to school related arrests, while representing just 12% of the student population.</a:t>
            </a:r>
          </a:p>
          <a:p>
            <a:r>
              <a:rPr lang="en-US" dirty="0" smtClean="0"/>
              <a:t>Students with disabilities represent 75% of students restrained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www2.ed.gov/about/offices/list/ocr/docs/crdc-discipline-snapshot.pdf</a:t>
            </a:r>
            <a:r>
              <a:rPr lang="en-US" dirty="0" smtClean="0"/>
              <a:t> </a:t>
            </a:r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Excessive Segregation in Adult Life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87% of waiver funding goes to all-day facility-based work and day services</a:t>
            </a:r>
          </a:p>
          <a:p>
            <a:r>
              <a:rPr lang="en-US" dirty="0" smtClean="0"/>
              <a:t>13% of waiver funding goes to all-day integrated employment and support services</a:t>
            </a:r>
          </a:p>
          <a:p>
            <a:pPr lvl="1"/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http://book.statedata.info/13/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Advocacy</a:t>
            </a:r>
          </a:p>
          <a:p>
            <a:pPr lvl="1"/>
            <a:r>
              <a:rPr lang="en-US" dirty="0" smtClean="0"/>
              <a:t>One Person</a:t>
            </a:r>
          </a:p>
          <a:p>
            <a:r>
              <a:rPr lang="en-US" dirty="0" smtClean="0"/>
              <a:t>Systems Advocacy</a:t>
            </a:r>
          </a:p>
          <a:p>
            <a:pPr lvl="1"/>
            <a:r>
              <a:rPr lang="en-US" dirty="0" smtClean="0"/>
              <a:t>One system/ committed leader </a:t>
            </a:r>
          </a:p>
          <a:p>
            <a:r>
              <a:rPr lang="en-US" dirty="0" smtClean="0"/>
              <a:t>Public Advocate </a:t>
            </a:r>
          </a:p>
          <a:p>
            <a:pPr lvl="1"/>
            <a:r>
              <a:rPr lang="en-US" dirty="0" smtClean="0"/>
              <a:t>Public commitment to improved lives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“If you can do nothing else, do whatever is in your power to make the people in your life feel completely unashamed of who they are.”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Sam </a:t>
            </a:r>
            <a:r>
              <a:rPr lang="en-US" dirty="0" err="1">
                <a:hlinkClick r:id="rId2"/>
              </a:rPr>
              <a:t>Killermann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three strategies of public advocacy </a:t>
            </a:r>
          </a:p>
          <a:p>
            <a:pPr lvl="1"/>
            <a:r>
              <a:rPr lang="en-US" dirty="0" smtClean="0"/>
              <a:t>Educate</a:t>
            </a:r>
          </a:p>
          <a:p>
            <a:pPr lvl="1"/>
            <a:r>
              <a:rPr lang="en-US" dirty="0" smtClean="0"/>
              <a:t>Legislate</a:t>
            </a:r>
          </a:p>
          <a:p>
            <a:pPr lvl="1"/>
            <a:r>
              <a:rPr lang="en-US" dirty="0" smtClean="0"/>
              <a:t>Litigate </a:t>
            </a:r>
          </a:p>
        </p:txBody>
      </p:sp>
    </p:spTree>
    <p:extLst>
      <p:ext uri="{BB962C8B-B14F-4D97-AF65-F5344CB8AC3E}">
        <p14:creationId xmlns:p14="http://schemas.microsoft.com/office/powerpoint/2010/main" val="410986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three legs of the advocacy stool – </a:t>
            </a:r>
          </a:p>
          <a:p>
            <a:pPr lvl="1"/>
            <a:r>
              <a:rPr lang="en-US" dirty="0" smtClean="0"/>
              <a:t>Decision makers</a:t>
            </a:r>
          </a:p>
          <a:p>
            <a:pPr lvl="1"/>
            <a:r>
              <a:rPr lang="en-US" dirty="0" smtClean="0"/>
              <a:t>Grassroots</a:t>
            </a:r>
          </a:p>
          <a:p>
            <a:pPr lvl="1"/>
            <a:r>
              <a:rPr lang="en-US" dirty="0" smtClean="0"/>
              <a:t>Media – invite local papers to cover inclusive schools and why they work!!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Believe in your ability to make change happ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1917291"/>
            <a:ext cx="6430296" cy="412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33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Tip of the Week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sz="4000" dirty="0" smtClean="0"/>
              <a:t>Be </a:t>
            </a:r>
            <a:r>
              <a:rPr lang="en-US" sz="4000" b="1" dirty="0"/>
              <a:t>PRINCIPLED</a:t>
            </a:r>
            <a:r>
              <a:rPr lang="en-US" sz="4000" dirty="0"/>
              <a:t>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TASH Resolutions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://tash.org/advocacy-issues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Quote of the Day!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“Change starts when someone sees the next step.” </a:t>
            </a:r>
            <a:r>
              <a:rPr lang="en-US" i="1" dirty="0"/>
              <a:t>William Drayton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Barb Trader, Executive Director</a:t>
            </a:r>
          </a:p>
          <a:p>
            <a:pPr marL="0" indent="0" algn="ctr">
              <a:buNone/>
            </a:pPr>
            <a:r>
              <a:rPr lang="en-US" dirty="0">
                <a:latin typeface="Calibri" pitchFamily="34" charset="0"/>
                <a:hlinkClick r:id="rId2"/>
              </a:rPr>
              <a:t>btrader@tash.org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1600" dirty="0">
              <a:latin typeface="Calibri" pitchFamily="34" charset="0"/>
            </a:endParaRPr>
          </a:p>
          <a:p>
            <a:pPr algn="ctr"/>
            <a:r>
              <a:rPr lang="en-US" sz="4000" b="1" dirty="0">
                <a:latin typeface="Calibri" pitchFamily="34" charset="0"/>
              </a:rPr>
              <a:t>Become a Member</a:t>
            </a:r>
          </a:p>
          <a:p>
            <a:pPr marL="0" indent="0" algn="ctr">
              <a:buNone/>
            </a:pPr>
            <a:r>
              <a:rPr lang="en-US" dirty="0">
                <a:latin typeface="Calibri" pitchFamily="34" charset="0"/>
                <a:hlinkClick r:id="rId3"/>
              </a:rPr>
              <a:t>http://tash.org/join</a:t>
            </a:r>
            <a:r>
              <a:rPr lang="en-US" dirty="0" smtClean="0">
                <a:latin typeface="Calibri" pitchFamily="34" charset="0"/>
                <a:hlinkClick r:id="rId3"/>
              </a:rPr>
              <a:t>/</a:t>
            </a:r>
            <a:endParaRPr lang="en-US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4000" b="1" dirty="0">
                <a:latin typeface="Calibri" pitchFamily="34" charset="0"/>
              </a:rPr>
              <a:t>Donations and Inquiries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2013 H Street NW, Suite 715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Washington</a:t>
            </a:r>
            <a:r>
              <a:rPr lang="en-US" dirty="0">
                <a:latin typeface="Calibri" pitchFamily="34" charset="0"/>
              </a:rPr>
              <a:t>, DC </a:t>
            </a:r>
            <a:r>
              <a:rPr lang="en-US" dirty="0" smtClean="0">
                <a:latin typeface="Calibri" pitchFamily="34" charset="0"/>
              </a:rPr>
              <a:t>20006</a:t>
            </a: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Main </a:t>
            </a:r>
            <a:r>
              <a:rPr lang="en-US" dirty="0">
                <a:latin typeface="Calibri" pitchFamily="34" charset="0"/>
              </a:rPr>
              <a:t>Info Line: 202-540-9020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</a:t>
            </a:r>
            <a:r>
              <a:rPr lang="en-US" dirty="0" smtClean="0">
                <a:latin typeface="Calibri" pitchFamily="34" charset="0"/>
                <a:hlinkClick r:id="rId4"/>
              </a:rPr>
              <a:t>info</a:t>
            </a:r>
            <a:r>
              <a:rPr lang="en-US" dirty="0">
                <a:latin typeface="Calibri" pitchFamily="34" charset="0"/>
                <a:hlinkClick r:id="rId4"/>
              </a:rPr>
              <a:t>@tash.org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TASH's discussions &amp; activity on </a:t>
            </a:r>
            <a:r>
              <a:rPr lang="en-US" dirty="0">
                <a:hlinkClick r:id="rId2"/>
              </a:rPr>
              <a:t>Twitter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Facebook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Check out the latest news on our blog: </a:t>
            </a:r>
            <a:r>
              <a:rPr lang="en-US" dirty="0">
                <a:hlinkClick r:id="rId4"/>
              </a:rPr>
              <a:t>TASH Blog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Located in New England or near North Carolina? </a:t>
            </a:r>
            <a:r>
              <a:rPr lang="en-US" dirty="0">
                <a:hlinkClick r:id="rId5"/>
              </a:rPr>
              <a:t>Join us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02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There must exist a paradigm, a practical model for social change that includes an understanding of ways to transform consciousness that are linked to efforts to transform structures.”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Bell Hooks</a:t>
            </a:r>
            <a:r>
              <a:rPr lang="en-US" dirty="0"/>
              <a:t>, </a:t>
            </a:r>
            <a:r>
              <a:rPr lang="en-US" i="1" dirty="0">
                <a:hlinkClick r:id="rId3"/>
              </a:rPr>
              <a:t>killing rage: Ending Racism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5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TASH Vision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L:\Pictures and Graphics\Copy of Coup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8" y="1346270"/>
            <a:ext cx="3689132" cy="46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0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TASH - </a:t>
            </a:r>
            <a:r>
              <a:rPr lang="en-US" sz="3600" b="1" i="1" dirty="0" smtClean="0">
                <a:solidFill>
                  <a:srgbClr val="FF0000"/>
                </a:solidFill>
              </a:rPr>
              <a:t>Equity, Opportunity and Inclusion Since 1975</a:t>
            </a: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40 Years of Progressive Leadership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8657"/>
            <a:ext cx="8229600" cy="380750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TASH has a vision of a world in which people with disabilities are fully participating members of their communities. 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We envision communities in which no one is segregated and everyone belongs.</a:t>
            </a:r>
            <a:r>
              <a:rPr lang="en-US" sz="3600" dirty="0">
                <a:latin typeface="Calibri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Gap Analysis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dirty="0" smtClean="0"/>
              <a:t>What do you want (TASH vision/values)?</a:t>
            </a:r>
          </a:p>
          <a:p>
            <a:pPr>
              <a:buNone/>
            </a:pPr>
            <a:r>
              <a:rPr lang="en-US" i="1" dirty="0" smtClean="0">
                <a:latin typeface="Calibri" pitchFamily="34" charset="0"/>
              </a:rPr>
              <a:t>For people with significant support needs to enjoy a quality of life similar to those available to all citizens</a:t>
            </a:r>
          </a:p>
          <a:p>
            <a:pPr algn="ctr"/>
            <a:endParaRPr lang="en-US" sz="2000" b="1" i="1" dirty="0" smtClean="0">
              <a:latin typeface="Calibri" pitchFamily="34" charset="0"/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This means all people with disabilities must: 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Be presumed to be competent to direct their own lives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Have a way to communicate.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Are fully included in their neighborhood schools.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Have protections against abuse, neglect, and aversive procedures.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Have the tools and opportunities to advocate on their own behalf.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Have a home, recreation, learning, and employment opportunities 	based on their personal vision of quality of life.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latin typeface="Calibri" pitchFamily="34" charset="0"/>
              </a:rPr>
              <a:t>Have individualized supports that accommodate their functional 	needs.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4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Gap Analysis – Question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current condition in your state?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Day-to-day experiences</a:t>
            </a:r>
          </a:p>
          <a:p>
            <a:pPr lvl="1"/>
            <a:r>
              <a:rPr lang="en-US" dirty="0" smtClean="0"/>
              <a:t>A policy framework and structures that supports what you want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Jennifer’s Story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power of one, when multiplied by the power of ‘many’ &amp; the unified momentum it can create!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The passage of Senate Bill 396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SH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TASH Presentation Template</Template>
  <TotalTime>420</TotalTime>
  <Words>1087</Words>
  <Application>Microsoft Macintosh PowerPoint</Application>
  <PresentationFormat>On-screen Show (4:3)</PresentationFormat>
  <Paragraphs>159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TASH Presentation Template</vt:lpstr>
      <vt:lpstr>PowerPoint Presentation</vt:lpstr>
      <vt:lpstr>Today’s Agenda </vt:lpstr>
      <vt:lpstr>Quote of the Day! </vt:lpstr>
      <vt:lpstr>PowerPoint Presentation</vt:lpstr>
      <vt:lpstr>TASH Vision </vt:lpstr>
      <vt:lpstr>TASH - Equity, Opportunity and Inclusion Since 1975 40 Years of Progressive Leadership</vt:lpstr>
      <vt:lpstr>Gap Analysis </vt:lpstr>
      <vt:lpstr>Gap Analysis – Question 2</vt:lpstr>
      <vt:lpstr>Jennifer’s Story </vt:lpstr>
      <vt:lpstr>PowerPoint Presentation</vt:lpstr>
      <vt:lpstr>Power Analysis</vt:lpstr>
      <vt:lpstr>Power Analysis </vt:lpstr>
      <vt:lpstr>Power Analysis</vt:lpstr>
      <vt:lpstr>Power Analysis</vt:lpstr>
      <vt:lpstr>The Importance of Priorities </vt:lpstr>
      <vt:lpstr>Considerations for Setting Priorities</vt:lpstr>
      <vt:lpstr>Defining Success </vt:lpstr>
      <vt:lpstr>Framework of Federal Protections</vt:lpstr>
      <vt:lpstr>PowerPoint Presentation</vt:lpstr>
      <vt:lpstr>What’s Happening in YOUR State?</vt:lpstr>
      <vt:lpstr>Excessive Segregation in Schools</vt:lpstr>
      <vt:lpstr>Discipline</vt:lpstr>
      <vt:lpstr>Excessive Segregation in Adult Life </vt:lpstr>
      <vt:lpstr>It’s Local!</vt:lpstr>
      <vt:lpstr>PowerPoint Presentation</vt:lpstr>
      <vt:lpstr>It’s Local!</vt:lpstr>
      <vt:lpstr>It’s Local!</vt:lpstr>
      <vt:lpstr>PowerPoint Presentation</vt:lpstr>
      <vt:lpstr>Tip of the Week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Lives in Your State – Building the Case for Action</dc:title>
  <dc:creator>Erin</dc:creator>
  <cp:lastModifiedBy>Donald Taylor</cp:lastModifiedBy>
  <cp:revision>37</cp:revision>
  <dcterms:created xsi:type="dcterms:W3CDTF">2015-03-24T11:55:05Z</dcterms:created>
  <dcterms:modified xsi:type="dcterms:W3CDTF">2015-04-16T20:53:44Z</dcterms:modified>
</cp:coreProperties>
</file>