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4" r:id="rId3"/>
    <p:sldId id="314" r:id="rId4"/>
    <p:sldId id="257" r:id="rId5"/>
    <p:sldId id="265" r:id="rId6"/>
    <p:sldId id="269" r:id="rId7"/>
    <p:sldId id="270" r:id="rId8"/>
    <p:sldId id="273" r:id="rId9"/>
    <p:sldId id="281" r:id="rId10"/>
    <p:sldId id="301" r:id="rId11"/>
    <p:sldId id="315" r:id="rId12"/>
    <p:sldId id="300" r:id="rId13"/>
    <p:sldId id="293" r:id="rId14"/>
    <p:sldId id="262" r:id="rId15"/>
    <p:sldId id="304" r:id="rId16"/>
    <p:sldId id="302" r:id="rId17"/>
    <p:sldId id="303" r:id="rId18"/>
    <p:sldId id="308" r:id="rId19"/>
    <p:sldId id="310" r:id="rId20"/>
    <p:sldId id="311" r:id="rId21"/>
    <p:sldId id="312" r:id="rId22"/>
    <p:sldId id="309" r:id="rId23"/>
    <p:sldId id="289" r:id="rId24"/>
    <p:sldId id="313" r:id="rId25"/>
    <p:sldId id="283" r:id="rId26"/>
    <p:sldId id="305" r:id="rId27"/>
    <p:sldId id="306" r:id="rId28"/>
    <p:sldId id="307" r:id="rId29"/>
    <p:sldId id="258" r:id="rId30"/>
    <p:sldId id="292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613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48CF8-6C4A-4F16-A1FA-2431174ADFF8}" type="doc">
      <dgm:prSet loTypeId="urn:microsoft.com/office/officeart/2005/8/layout/equation1" loCatId="process" qsTypeId="urn:microsoft.com/office/officeart/2005/8/quickstyle/simple1#1" qsCatId="simple" csTypeId="urn:microsoft.com/office/officeart/2005/8/colors/colorful2" csCatId="colorful" phldr="1"/>
      <dgm:spPr/>
    </dgm:pt>
    <dgm:pt modelId="{2C95874B-4A92-42FF-AB4C-CBF4C2D2DCC2}">
      <dgm:prSet phldrT="[Text]"/>
      <dgm:spPr/>
      <dgm:t>
        <a:bodyPr/>
        <a:lstStyle/>
        <a:p>
          <a:r>
            <a:rPr lang="en-US" b="1" dirty="0" smtClean="0"/>
            <a:t>Safe, Inclusive Education</a:t>
          </a:r>
          <a:endParaRPr lang="en-US" b="1" dirty="0"/>
        </a:p>
      </dgm:t>
    </dgm:pt>
    <dgm:pt modelId="{2D15FA9C-A698-4064-B6EA-80952F61FF16}" type="parTrans" cxnId="{EC2A2019-7F67-42E5-A9D2-A8598589249E}">
      <dgm:prSet/>
      <dgm:spPr/>
      <dgm:t>
        <a:bodyPr/>
        <a:lstStyle/>
        <a:p>
          <a:endParaRPr lang="en-US"/>
        </a:p>
      </dgm:t>
    </dgm:pt>
    <dgm:pt modelId="{C02963FE-B981-4945-A374-C70D620F4EF6}" type="sibTrans" cxnId="{EC2A2019-7F67-42E5-A9D2-A8598589249E}">
      <dgm:prSet/>
      <dgm:spPr/>
      <dgm:t>
        <a:bodyPr/>
        <a:lstStyle/>
        <a:p>
          <a:endParaRPr lang="en-US"/>
        </a:p>
      </dgm:t>
    </dgm:pt>
    <dgm:pt modelId="{586E86AC-8903-4E5A-B5A7-75A432DCAFDE}">
      <dgm:prSet phldrT="[Text]"/>
      <dgm:spPr/>
      <dgm:t>
        <a:bodyPr/>
        <a:lstStyle/>
        <a:p>
          <a:r>
            <a:rPr lang="en-US" b="1" dirty="0" smtClean="0"/>
            <a:t>Integrated Employment (</a:t>
          </a:r>
          <a:r>
            <a:rPr lang="en-US" b="1" i="1" dirty="0" smtClean="0"/>
            <a:t>Real Jobs at Real Wages)</a:t>
          </a:r>
          <a:endParaRPr lang="en-US" b="1" dirty="0"/>
        </a:p>
      </dgm:t>
    </dgm:pt>
    <dgm:pt modelId="{2C39DEE6-F1D0-4086-B130-7C0CC23BD4A1}" type="parTrans" cxnId="{F1995B93-858D-4ACA-8F15-9116D9E44F17}">
      <dgm:prSet/>
      <dgm:spPr/>
      <dgm:t>
        <a:bodyPr/>
        <a:lstStyle/>
        <a:p>
          <a:endParaRPr lang="en-US"/>
        </a:p>
      </dgm:t>
    </dgm:pt>
    <dgm:pt modelId="{3DC42A47-2B74-4B07-8F6B-8E5626392AEC}" type="sibTrans" cxnId="{F1995B93-858D-4ACA-8F15-9116D9E44F17}">
      <dgm:prSet/>
      <dgm:spPr/>
      <dgm:t>
        <a:bodyPr/>
        <a:lstStyle/>
        <a:p>
          <a:endParaRPr lang="en-US"/>
        </a:p>
      </dgm:t>
    </dgm:pt>
    <dgm:pt modelId="{405B82A1-6E96-4C57-983A-FF9E38DBB2FF}">
      <dgm:prSet phldrT="[Text]"/>
      <dgm:spPr/>
      <dgm:t>
        <a:bodyPr/>
        <a:lstStyle/>
        <a:p>
          <a:r>
            <a:rPr lang="en-US" b="1" dirty="0" smtClean="0"/>
            <a:t>Independent Community Living &amp; Economic Advancement</a:t>
          </a:r>
          <a:endParaRPr lang="en-US" b="1" dirty="0"/>
        </a:p>
      </dgm:t>
    </dgm:pt>
    <dgm:pt modelId="{62CCD721-3DEB-4A06-97FD-A8F55EBA87D2}" type="parTrans" cxnId="{2D4EA050-D067-45C5-BE08-5906F2B31FDB}">
      <dgm:prSet/>
      <dgm:spPr/>
      <dgm:t>
        <a:bodyPr/>
        <a:lstStyle/>
        <a:p>
          <a:endParaRPr lang="en-US"/>
        </a:p>
      </dgm:t>
    </dgm:pt>
    <dgm:pt modelId="{D1967EBB-BAA7-4A82-8BCE-55026C977381}" type="sibTrans" cxnId="{2D4EA050-D067-45C5-BE08-5906F2B31FDB}">
      <dgm:prSet/>
      <dgm:spPr/>
      <dgm:t>
        <a:bodyPr/>
        <a:lstStyle/>
        <a:p>
          <a:endParaRPr lang="en-US"/>
        </a:p>
      </dgm:t>
    </dgm:pt>
    <dgm:pt modelId="{4FD417DC-3DFD-46AD-AA5D-11CED50B0219}" type="pres">
      <dgm:prSet presAssocID="{33748CF8-6C4A-4F16-A1FA-2431174ADFF8}" presName="linearFlow" presStyleCnt="0">
        <dgm:presLayoutVars>
          <dgm:dir/>
          <dgm:resizeHandles val="exact"/>
        </dgm:presLayoutVars>
      </dgm:prSet>
      <dgm:spPr/>
    </dgm:pt>
    <dgm:pt modelId="{67ACB648-3174-4D2B-B25C-20BDB3B3729E}" type="pres">
      <dgm:prSet presAssocID="{2C95874B-4A92-42FF-AB4C-CBF4C2D2DC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B4156-947E-4641-A361-04E88EE9469F}" type="pres">
      <dgm:prSet presAssocID="{C02963FE-B981-4945-A374-C70D620F4EF6}" presName="spacerL" presStyleCnt="0"/>
      <dgm:spPr/>
    </dgm:pt>
    <dgm:pt modelId="{99C4B9E4-C051-452A-81E3-7AC34A4ABAC2}" type="pres">
      <dgm:prSet presAssocID="{C02963FE-B981-4945-A374-C70D620F4EF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6D53D87-48FA-4FD4-8121-4C5053AA7D4F}" type="pres">
      <dgm:prSet presAssocID="{C02963FE-B981-4945-A374-C70D620F4EF6}" presName="spacerR" presStyleCnt="0"/>
      <dgm:spPr/>
    </dgm:pt>
    <dgm:pt modelId="{52160694-AB9E-4A4D-B34F-F246B7DC3227}" type="pres">
      <dgm:prSet presAssocID="{586E86AC-8903-4E5A-B5A7-75A432DCAF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FAC4-F163-4C82-85E7-0DC220974BBF}" type="pres">
      <dgm:prSet presAssocID="{3DC42A47-2B74-4B07-8F6B-8E5626392AEC}" presName="spacerL" presStyleCnt="0"/>
      <dgm:spPr/>
    </dgm:pt>
    <dgm:pt modelId="{8C91C8FD-BBA8-4E5B-9440-DEB0B97F572E}" type="pres">
      <dgm:prSet presAssocID="{3DC42A47-2B74-4B07-8F6B-8E5626392AE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B9AA4B5-0903-429E-8706-D09118764BC9}" type="pres">
      <dgm:prSet presAssocID="{3DC42A47-2B74-4B07-8F6B-8E5626392AEC}" presName="spacerR" presStyleCnt="0"/>
      <dgm:spPr/>
    </dgm:pt>
    <dgm:pt modelId="{40114F6C-EAA9-4D28-859A-B4F0049A7C24}" type="pres">
      <dgm:prSet presAssocID="{405B82A1-6E96-4C57-983A-FF9E38DBB2FF}" presName="node" presStyleLbl="node1" presStyleIdx="2" presStyleCnt="3" custScaleY="165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BDD20A-5892-42A7-856A-880DA3D1231B}" type="presOf" srcId="{33748CF8-6C4A-4F16-A1FA-2431174ADFF8}" destId="{4FD417DC-3DFD-46AD-AA5D-11CED50B0219}" srcOrd="0" destOrd="0" presId="urn:microsoft.com/office/officeart/2005/8/layout/equation1"/>
    <dgm:cxn modelId="{7A97D8B1-A3A8-4AE6-8837-CD8637FEB1F3}" type="presOf" srcId="{586E86AC-8903-4E5A-B5A7-75A432DCAFDE}" destId="{52160694-AB9E-4A4D-B34F-F246B7DC3227}" srcOrd="0" destOrd="0" presId="urn:microsoft.com/office/officeart/2005/8/layout/equation1"/>
    <dgm:cxn modelId="{EC2A2019-7F67-42E5-A9D2-A8598589249E}" srcId="{33748CF8-6C4A-4F16-A1FA-2431174ADFF8}" destId="{2C95874B-4A92-42FF-AB4C-CBF4C2D2DCC2}" srcOrd="0" destOrd="0" parTransId="{2D15FA9C-A698-4064-B6EA-80952F61FF16}" sibTransId="{C02963FE-B981-4945-A374-C70D620F4EF6}"/>
    <dgm:cxn modelId="{5FFDE215-30D3-425C-A132-BC16FCD70C45}" type="presOf" srcId="{2C95874B-4A92-42FF-AB4C-CBF4C2D2DCC2}" destId="{67ACB648-3174-4D2B-B25C-20BDB3B3729E}" srcOrd="0" destOrd="0" presId="urn:microsoft.com/office/officeart/2005/8/layout/equation1"/>
    <dgm:cxn modelId="{2D4EA050-D067-45C5-BE08-5906F2B31FDB}" srcId="{33748CF8-6C4A-4F16-A1FA-2431174ADFF8}" destId="{405B82A1-6E96-4C57-983A-FF9E38DBB2FF}" srcOrd="2" destOrd="0" parTransId="{62CCD721-3DEB-4A06-97FD-A8F55EBA87D2}" sibTransId="{D1967EBB-BAA7-4A82-8BCE-55026C977381}"/>
    <dgm:cxn modelId="{F1995B93-858D-4ACA-8F15-9116D9E44F17}" srcId="{33748CF8-6C4A-4F16-A1FA-2431174ADFF8}" destId="{586E86AC-8903-4E5A-B5A7-75A432DCAFDE}" srcOrd="1" destOrd="0" parTransId="{2C39DEE6-F1D0-4086-B130-7C0CC23BD4A1}" sibTransId="{3DC42A47-2B74-4B07-8F6B-8E5626392AEC}"/>
    <dgm:cxn modelId="{4A3A3FB7-9FCA-416F-B3F1-0695901E0968}" type="presOf" srcId="{C02963FE-B981-4945-A374-C70D620F4EF6}" destId="{99C4B9E4-C051-452A-81E3-7AC34A4ABAC2}" srcOrd="0" destOrd="0" presId="urn:microsoft.com/office/officeart/2005/8/layout/equation1"/>
    <dgm:cxn modelId="{1C2B2B8F-B163-4F7B-A9F8-94887D817C50}" type="presOf" srcId="{405B82A1-6E96-4C57-983A-FF9E38DBB2FF}" destId="{40114F6C-EAA9-4D28-859A-B4F0049A7C24}" srcOrd="0" destOrd="0" presId="urn:microsoft.com/office/officeart/2005/8/layout/equation1"/>
    <dgm:cxn modelId="{71A95EF7-1DD7-4C30-A763-498A1B776675}" type="presOf" srcId="{3DC42A47-2B74-4B07-8F6B-8E5626392AEC}" destId="{8C91C8FD-BBA8-4E5B-9440-DEB0B97F572E}" srcOrd="0" destOrd="0" presId="urn:microsoft.com/office/officeart/2005/8/layout/equation1"/>
    <dgm:cxn modelId="{77370D98-A499-4018-8F98-B7D1C1B50E0F}" type="presParOf" srcId="{4FD417DC-3DFD-46AD-AA5D-11CED50B0219}" destId="{67ACB648-3174-4D2B-B25C-20BDB3B3729E}" srcOrd="0" destOrd="0" presId="urn:microsoft.com/office/officeart/2005/8/layout/equation1"/>
    <dgm:cxn modelId="{248EC0C6-6AD2-4ADE-A22E-19CEBA59A9A3}" type="presParOf" srcId="{4FD417DC-3DFD-46AD-AA5D-11CED50B0219}" destId="{054B4156-947E-4641-A361-04E88EE9469F}" srcOrd="1" destOrd="0" presId="urn:microsoft.com/office/officeart/2005/8/layout/equation1"/>
    <dgm:cxn modelId="{BB08A05D-9824-4FCA-BA21-C36D2AF2BD75}" type="presParOf" srcId="{4FD417DC-3DFD-46AD-AA5D-11CED50B0219}" destId="{99C4B9E4-C051-452A-81E3-7AC34A4ABAC2}" srcOrd="2" destOrd="0" presId="urn:microsoft.com/office/officeart/2005/8/layout/equation1"/>
    <dgm:cxn modelId="{1F3F0662-6211-42BB-9D90-16D41607EE3B}" type="presParOf" srcId="{4FD417DC-3DFD-46AD-AA5D-11CED50B0219}" destId="{66D53D87-48FA-4FD4-8121-4C5053AA7D4F}" srcOrd="3" destOrd="0" presId="urn:microsoft.com/office/officeart/2005/8/layout/equation1"/>
    <dgm:cxn modelId="{448269E3-543E-46EF-8F08-0F09FE3FF826}" type="presParOf" srcId="{4FD417DC-3DFD-46AD-AA5D-11CED50B0219}" destId="{52160694-AB9E-4A4D-B34F-F246B7DC3227}" srcOrd="4" destOrd="0" presId="urn:microsoft.com/office/officeart/2005/8/layout/equation1"/>
    <dgm:cxn modelId="{9CFCA4B8-D6E0-40D5-AE91-0492B409DA2D}" type="presParOf" srcId="{4FD417DC-3DFD-46AD-AA5D-11CED50B0219}" destId="{1E5CFAC4-F163-4C82-85E7-0DC220974BBF}" srcOrd="5" destOrd="0" presId="urn:microsoft.com/office/officeart/2005/8/layout/equation1"/>
    <dgm:cxn modelId="{4C66C8A1-25C4-445A-AA46-1D9279CC0EC7}" type="presParOf" srcId="{4FD417DC-3DFD-46AD-AA5D-11CED50B0219}" destId="{8C91C8FD-BBA8-4E5B-9440-DEB0B97F572E}" srcOrd="6" destOrd="0" presId="urn:microsoft.com/office/officeart/2005/8/layout/equation1"/>
    <dgm:cxn modelId="{5DAB735A-0F6A-44BD-94E2-6439EFB9E018}" type="presParOf" srcId="{4FD417DC-3DFD-46AD-AA5D-11CED50B0219}" destId="{BB9AA4B5-0903-429E-8706-D09118764BC9}" srcOrd="7" destOrd="0" presId="urn:microsoft.com/office/officeart/2005/8/layout/equation1"/>
    <dgm:cxn modelId="{7D7FFC1A-A03F-44F0-A1E9-0C9A69BA863C}" type="presParOf" srcId="{4FD417DC-3DFD-46AD-AA5D-11CED50B0219}" destId="{40114F6C-EAA9-4D28-859A-B4F0049A7C2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CB648-3174-4D2B-B25C-20BDB3B3729E}">
      <dsp:nvSpPr>
        <dsp:cNvPr id="0" name=""/>
        <dsp:cNvSpPr/>
      </dsp:nvSpPr>
      <dsp:spPr>
        <a:xfrm>
          <a:off x="1317" y="1046187"/>
          <a:ext cx="1746527" cy="17465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Safe, Inclusive Education</a:t>
          </a:r>
          <a:endParaRPr lang="en-US" sz="1600" b="1" kern="1200" dirty="0"/>
        </a:p>
      </dsp:txBody>
      <dsp:txXfrm>
        <a:off x="257090" y="1301960"/>
        <a:ext cx="1234981" cy="1234981"/>
      </dsp:txXfrm>
    </dsp:sp>
    <dsp:sp modelId="{99C4B9E4-C051-452A-81E3-7AC34A4ABAC2}">
      <dsp:nvSpPr>
        <dsp:cNvPr id="0" name=""/>
        <dsp:cNvSpPr/>
      </dsp:nvSpPr>
      <dsp:spPr>
        <a:xfrm>
          <a:off x="1889663" y="1412958"/>
          <a:ext cx="1012985" cy="101298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023934" y="1800323"/>
        <a:ext cx="744443" cy="238255"/>
      </dsp:txXfrm>
    </dsp:sp>
    <dsp:sp modelId="{52160694-AB9E-4A4D-B34F-F246B7DC3227}">
      <dsp:nvSpPr>
        <dsp:cNvPr id="0" name=""/>
        <dsp:cNvSpPr/>
      </dsp:nvSpPr>
      <dsp:spPr>
        <a:xfrm>
          <a:off x="3044467" y="1046187"/>
          <a:ext cx="1746527" cy="1746527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Integrated Employment (</a:t>
          </a:r>
          <a:r>
            <a:rPr lang="en-US" sz="1600" b="1" i="1" kern="1200" dirty="0" smtClean="0"/>
            <a:t>Real Jobs at Real Wages)</a:t>
          </a:r>
          <a:endParaRPr lang="en-US" sz="1600" b="1" kern="1200" dirty="0"/>
        </a:p>
      </dsp:txBody>
      <dsp:txXfrm>
        <a:off x="3300240" y="1301960"/>
        <a:ext cx="1234981" cy="1234981"/>
      </dsp:txXfrm>
    </dsp:sp>
    <dsp:sp modelId="{8C91C8FD-BBA8-4E5B-9440-DEB0B97F572E}">
      <dsp:nvSpPr>
        <dsp:cNvPr id="0" name=""/>
        <dsp:cNvSpPr/>
      </dsp:nvSpPr>
      <dsp:spPr>
        <a:xfrm>
          <a:off x="4932812" y="1412958"/>
          <a:ext cx="1012985" cy="1012985"/>
        </a:xfrm>
        <a:prstGeom prst="mathEqual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067083" y="1621633"/>
        <a:ext cx="744443" cy="595635"/>
      </dsp:txXfrm>
    </dsp:sp>
    <dsp:sp modelId="{40114F6C-EAA9-4D28-859A-B4F0049A7C24}">
      <dsp:nvSpPr>
        <dsp:cNvPr id="0" name=""/>
        <dsp:cNvSpPr/>
      </dsp:nvSpPr>
      <dsp:spPr>
        <a:xfrm>
          <a:off x="6087616" y="478260"/>
          <a:ext cx="1746527" cy="2882381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Independent Community Living &amp; Economic Advancement</a:t>
          </a:r>
          <a:endParaRPr lang="en-US" sz="1600" b="1" kern="1200" dirty="0"/>
        </a:p>
      </dsp:txBody>
      <dsp:txXfrm>
        <a:off x="6343389" y="900375"/>
        <a:ext cx="1234981" cy="2038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93941-30FE-4879-AC6C-59E301BA03F2}" type="datetimeFigureOut">
              <a:rPr lang="en-US" smtClean="0"/>
              <a:t>04/01/2015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9300-B7E9-4B26-8013-C40DBE0ED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9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1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9300-B7E9-4B26-8013-C40DBE0ED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7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0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9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2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8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8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0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1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5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6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F10E-91AD-494B-8FAB-A61CA8908E7A}" type="datetimeFigureOut">
              <a:rPr lang="en-US" smtClean="0"/>
              <a:t>04/01/2015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2D76C-80D2-FC49-9EBF-C8CD59171A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621" cy="68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reads.com/author/show/119043.Dorothy_Da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ook.statedata.info/13/" TargetMode="External"/><Relationship Id="rId2" Type="http://schemas.openxmlformats.org/officeDocument/2006/relationships/hyperlink" Target="http://www.nces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ed.gov/fund/data/report/idea/partbspap/allyears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wd-youth.info/assets/framework/silverstein_framework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reads.com/author/show/4396806.Bryan_Stevenso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cconnecticut.com/troubleshooters/LWRD-Seclusion-Rooms-Used-23000-Times-in-Connecticut-Schools-23261135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ash.org/get-involved/become-a-member/" TargetMode="External"/><Relationship Id="rId2" Type="http://schemas.openxmlformats.org/officeDocument/2006/relationships/hyperlink" Target="mailto:btrader@tash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tash.or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ASHORG" TargetMode="External"/><Relationship Id="rId2" Type="http://schemas.openxmlformats.org/officeDocument/2006/relationships/hyperlink" Target="https://twitter.com/TASHtwe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ash.org/conferences-events/2015-regional-conferences/" TargetMode="External"/><Relationship Id="rId4" Type="http://schemas.openxmlformats.org/officeDocument/2006/relationships/hyperlink" Target="http://tash.org/new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999"/>
            <a:ext cx="7772400" cy="2168013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54013"/>
            <a:ext cx="6400800" cy="18730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Four-Part Webinar Series for TASH Members</a:t>
            </a:r>
          </a:p>
          <a:p>
            <a:r>
              <a:rPr lang="en-US" dirty="0" smtClean="0"/>
              <a:t>Part 3 – April 23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r>
              <a:rPr lang="en-US" dirty="0" smtClean="0"/>
              <a:t>Barb Trader and </a:t>
            </a:r>
            <a:r>
              <a:rPr lang="en-US" dirty="0" err="1" smtClean="0"/>
              <a:t>Tauna</a:t>
            </a:r>
            <a:r>
              <a:rPr lang="en-US" dirty="0" smtClean="0"/>
              <a:t> Szymanski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5690" y="309715"/>
            <a:ext cx="7912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Developing </a:t>
            </a:r>
            <a:r>
              <a:rPr lang="en-US" sz="4400" b="1" i="1" dirty="0"/>
              <a:t>Strategy</a:t>
            </a:r>
            <a:r>
              <a:rPr lang="en-US" sz="4400" dirty="0"/>
              <a:t>: Powerful Tools for </a:t>
            </a:r>
            <a:r>
              <a:rPr lang="en-US" sz="4400" dirty="0" smtClean="0"/>
              <a:t>Making Change </a:t>
            </a:r>
            <a:endParaRPr lang="en-US" sz="4400" dirty="0"/>
          </a:p>
        </p:txBody>
      </p:sp>
      <p:pic>
        <p:nvPicPr>
          <p:cNvPr id="7" name="Picture 2" descr="C:\Users\Erin\Downloads\TASH_40th_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51" y="2157824"/>
            <a:ext cx="3819833" cy="20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Tauna’s</a:t>
            </a:r>
            <a:r>
              <a:rPr lang="en-US" b="1" dirty="0" smtClean="0">
                <a:solidFill>
                  <a:srgbClr val="FF0000"/>
                </a:solidFill>
              </a:rPr>
              <a:t> Story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Started Arlington Inclusion Task Force in Virginia last June </a:t>
            </a:r>
          </a:p>
          <a:p>
            <a:pPr lvl="1"/>
            <a:r>
              <a:rPr lang="en-US" dirty="0" smtClean="0"/>
              <a:t>Inspiration: </a:t>
            </a:r>
            <a:r>
              <a:rPr lang="en-US" dirty="0" err="1" smtClean="0"/>
              <a:t>IEP</a:t>
            </a:r>
            <a:r>
              <a:rPr lang="en-US" dirty="0" smtClean="0"/>
              <a:t> for kindergarten (“we don’t do </a:t>
            </a:r>
            <a:r>
              <a:rPr lang="en-US" dirty="0" smtClean="0"/>
              <a:t>inclusion”)</a:t>
            </a:r>
            <a:endParaRPr lang="en-US" dirty="0" smtClean="0"/>
          </a:p>
          <a:p>
            <a:r>
              <a:rPr lang="en-US" dirty="0" smtClean="0"/>
              <a:t>Systems change effort </a:t>
            </a:r>
          </a:p>
          <a:p>
            <a:pPr lvl="1"/>
            <a:r>
              <a:rPr lang="en-US" dirty="0" smtClean="0"/>
              <a:t>Focused on School Board and senior </a:t>
            </a:r>
            <a:r>
              <a:rPr lang="en-US" dirty="0" smtClean="0"/>
              <a:t>district </a:t>
            </a:r>
            <a:r>
              <a:rPr lang="en-US" dirty="0" smtClean="0"/>
              <a:t>administration (top down)</a:t>
            </a:r>
            <a:endParaRPr lang="en-US" dirty="0" smtClean="0"/>
          </a:p>
          <a:p>
            <a:pPr lvl="1"/>
            <a:r>
              <a:rPr lang="en-US" dirty="0" smtClean="0"/>
              <a:t>Parallel educational effort among teachers and </a:t>
            </a:r>
            <a:r>
              <a:rPr lang="en-US" dirty="0" smtClean="0"/>
              <a:t>parents (bottom up)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093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Tauna’s</a:t>
            </a:r>
            <a:r>
              <a:rPr lang="en-US" b="1" dirty="0">
                <a:solidFill>
                  <a:srgbClr val="FF0000"/>
                </a:solidFill>
              </a:rPr>
              <a:t> 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we’ve done so far</a:t>
            </a:r>
          </a:p>
          <a:p>
            <a:r>
              <a:rPr lang="en-US" dirty="0" smtClean="0"/>
              <a:t>Lessons Learned</a:t>
            </a:r>
            <a:endParaRPr lang="en-US" dirty="0" smtClean="0"/>
          </a:p>
          <a:p>
            <a:pPr lvl="1"/>
            <a:r>
              <a:rPr lang="en-US" dirty="0" smtClean="0"/>
              <a:t>Several </a:t>
            </a:r>
            <a:r>
              <a:rPr lang="en-US" dirty="0" smtClean="0"/>
              <a:t>committed individuals</a:t>
            </a:r>
          </a:p>
          <a:p>
            <a:pPr lvl="1"/>
            <a:r>
              <a:rPr lang="en-US" dirty="0"/>
              <a:t>Importance of networks (email </a:t>
            </a:r>
            <a:r>
              <a:rPr lang="en-US" dirty="0" err="1"/>
              <a:t>listserves</a:t>
            </a:r>
            <a:r>
              <a:rPr lang="en-US" dirty="0"/>
              <a:t>, Facebook, Twitter), including a SEPTA</a:t>
            </a:r>
          </a:p>
          <a:p>
            <a:pPr lvl="1"/>
            <a:r>
              <a:rPr lang="en-US" dirty="0" smtClean="0"/>
              <a:t>Being responsive, following up </a:t>
            </a:r>
          </a:p>
          <a:p>
            <a:pPr lvl="1"/>
            <a:r>
              <a:rPr lang="en-US" dirty="0" smtClean="0"/>
              <a:t>Keeping perspective: m</a:t>
            </a:r>
            <a:r>
              <a:rPr lang="en-US" dirty="0" smtClean="0"/>
              <a:t>ulti-year effort; in it </a:t>
            </a:r>
            <a:r>
              <a:rPr lang="en-US" dirty="0" smtClean="0"/>
              <a:t>for the long haul</a:t>
            </a:r>
          </a:p>
          <a:p>
            <a:pPr lvl="1"/>
            <a:r>
              <a:rPr lang="en-US" dirty="0" smtClean="0"/>
              <a:t>Working cooperatively with district as much as possible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3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“Our problems stem from our acceptance of this filthy, rotten system.” </a:t>
            </a:r>
            <a:br>
              <a:rPr lang="en-US" dirty="0"/>
            </a:br>
            <a:r>
              <a:rPr lang="en-US" dirty="0"/>
              <a:t>― </a:t>
            </a:r>
            <a:r>
              <a:rPr lang="en-US" dirty="0">
                <a:hlinkClick r:id="rId2"/>
              </a:rPr>
              <a:t>Dorothy Day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4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What’s Happening in YOUR State?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Inclusion of students with disabilities </a:t>
            </a:r>
            <a:r>
              <a:rPr lang="en-US" dirty="0" smtClean="0">
                <a:hlinkClick r:id="rId2"/>
              </a:rPr>
              <a:t>www.nces.gov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Accountability for students with disabilities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Transition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of discipline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Integrated employment: </a:t>
            </a:r>
            <a:r>
              <a:rPr lang="en-US" dirty="0">
                <a:hlinkClick r:id="rId3"/>
              </a:rPr>
              <a:t>http://book.statedata.info/13/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of 14(c) Certificates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Life in the Community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Other</a:t>
            </a:r>
            <a:r>
              <a:rPr lang="en-US" dirty="0"/>
              <a:t>?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www2.ed.gov/fund/data/report/idea/partbspap/allyears.html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4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 result for Believe in your ability to make change happ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10" y="117987"/>
            <a:ext cx="6843250" cy="5751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63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do you Want?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not open to negotiation or discussion (Non-negotiables)?</a:t>
            </a:r>
          </a:p>
          <a:p>
            <a:pPr lvl="1"/>
            <a:r>
              <a:rPr lang="en-US" dirty="0" smtClean="0"/>
              <a:t>Anything in opposition to principles</a:t>
            </a:r>
          </a:p>
          <a:p>
            <a:pPr lvl="1"/>
            <a:r>
              <a:rPr lang="en-US" dirty="0" smtClean="0"/>
              <a:t>Be clear before you begin – what you are and are not willing to negotiate on</a:t>
            </a:r>
          </a:p>
          <a:p>
            <a:pPr lvl="1"/>
            <a:r>
              <a:rPr lang="en-US" dirty="0" smtClean="0"/>
              <a:t>Ask for ALL you want, leave compromise for later </a:t>
            </a:r>
          </a:p>
          <a:p>
            <a:pPr lvl="1"/>
            <a:r>
              <a:rPr lang="en-US" dirty="0" smtClean="0"/>
              <a:t>Make SURE there are points you can compromise on!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1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Clarity on Position: Principles and Non-Negotiables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www.ncwd-youth.info/assets/framework/silverstein_framework.pdf</a:t>
            </a:r>
            <a:endParaRPr lang="en-US" dirty="0" smtClean="0"/>
          </a:p>
          <a:p>
            <a:r>
              <a:rPr lang="en-US" dirty="0" smtClean="0"/>
              <a:t>Principle: a fundamental, primary or general truth from which others are derived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6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Example: SWIFT Policy Principles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Every </a:t>
            </a:r>
            <a:r>
              <a:rPr lang="en-US" sz="2400" dirty="0"/>
              <a:t>student’s individual strengths, preferences and abilities are highly valued. </a:t>
            </a:r>
            <a:endParaRPr lang="en-US" sz="2400" dirty="0" smtClean="0"/>
          </a:p>
          <a:p>
            <a:r>
              <a:rPr lang="en-US" sz="2400" dirty="0" smtClean="0"/>
              <a:t>Every </a:t>
            </a:r>
            <a:r>
              <a:rPr lang="en-US" sz="2400" dirty="0"/>
              <a:t>student receives a rigorous and quality education in order to become productive and contributing citizens. </a:t>
            </a:r>
          </a:p>
          <a:p>
            <a:r>
              <a:rPr lang="en-US" sz="2400" dirty="0" smtClean="0"/>
              <a:t>Every </a:t>
            </a:r>
            <a:r>
              <a:rPr lang="en-US" sz="2400" dirty="0"/>
              <a:t>adult in the school takes shared ownership for the success of every child. </a:t>
            </a:r>
            <a:endParaRPr lang="en-US" sz="2400" dirty="0" smtClean="0"/>
          </a:p>
          <a:p>
            <a:r>
              <a:rPr lang="en-US" sz="2400" dirty="0" smtClean="0"/>
              <a:t>Schools </a:t>
            </a:r>
            <a:r>
              <a:rPr lang="en-US" sz="2400" dirty="0"/>
              <a:t>actively engage family and community </a:t>
            </a:r>
            <a:r>
              <a:rPr lang="en-US" sz="2400" dirty="0" smtClean="0"/>
              <a:t>partners.</a:t>
            </a:r>
          </a:p>
          <a:p>
            <a:r>
              <a:rPr lang="en-US" sz="2400" dirty="0" smtClean="0"/>
              <a:t>Students </a:t>
            </a:r>
            <a:r>
              <a:rPr lang="en-US" sz="2400" dirty="0"/>
              <a:t>are given meaningful opportunities to engage in their education. </a:t>
            </a:r>
            <a:endParaRPr lang="en-US" sz="2400" dirty="0" smtClean="0"/>
          </a:p>
          <a:p>
            <a:r>
              <a:rPr lang="en-US" sz="2400" dirty="0" smtClean="0"/>
              <a:t>Students </a:t>
            </a:r>
            <a:r>
              <a:rPr lang="en-US" sz="2400" dirty="0"/>
              <a:t>are healthy: physically, socially and emotionally. </a:t>
            </a:r>
          </a:p>
        </p:txBody>
      </p:sp>
    </p:spTree>
    <p:extLst>
      <p:ext uri="{BB962C8B-B14F-4D97-AF65-F5344CB8AC3E}">
        <p14:creationId xmlns:p14="http://schemas.microsoft.com/office/powerpoint/2010/main" val="3532928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Principles for ESEA Reauthorization – </a:t>
            </a:r>
            <a:r>
              <a:rPr lang="en-US" sz="2700" b="1" dirty="0" smtClean="0">
                <a:solidFill>
                  <a:srgbClr val="FF0000"/>
                </a:solidFill>
              </a:rPr>
              <a:t>signed by over 100 Civil Rights Groups 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Each state adopts college and career-ready state standards and provides all students a fair and equal opportunity to meet these standards.</a:t>
            </a:r>
          </a:p>
          <a:p>
            <a:pPr lvl="0"/>
            <a:r>
              <a:rPr lang="en-US" dirty="0"/>
              <a:t>Annual, statewide assessments for all students that are aligned with, and measure each student’s progress toward meeting, the state’s college and career-ready standards. </a:t>
            </a:r>
          </a:p>
          <a:p>
            <a:pPr lvl="0"/>
            <a:r>
              <a:rPr lang="en-US" dirty="0"/>
              <a:t>Federal dollars are targeted to historically underserved students and schools.</a:t>
            </a:r>
          </a:p>
          <a:p>
            <a:pPr lvl="0"/>
            <a:r>
              <a:rPr lang="en-US" dirty="0"/>
              <a:t>State accountability systems expect and support all students to make enough progress every year so that they graduate from high school ready for college and career.</a:t>
            </a:r>
          </a:p>
          <a:p>
            <a:pPr lvl="0"/>
            <a:r>
              <a:rPr lang="en-US" dirty="0"/>
              <a:t>States and districts ensure that all Title I schools encourage and promote meaningful engagement and input of all parents/guardians.</a:t>
            </a:r>
          </a:p>
          <a:p>
            <a:pPr lvl="0"/>
            <a:r>
              <a:rPr lang="en-US" dirty="0"/>
              <a:t>States and LEAs improve data collection and reporting to parents and the public on student achievement and gap-closing, etc.</a:t>
            </a:r>
          </a:p>
          <a:p>
            <a:pPr lvl="0"/>
            <a:r>
              <a:rPr lang="en-US" dirty="0"/>
              <a:t>States implement and enforce the law. </a:t>
            </a:r>
          </a:p>
        </p:txBody>
      </p:sp>
    </p:spTree>
    <p:extLst>
      <p:ext uri="{BB962C8B-B14F-4D97-AF65-F5344CB8AC3E}">
        <p14:creationId xmlns:p14="http://schemas.microsoft.com/office/powerpoint/2010/main" val="1697461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Messages that Resonate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Responsive to self-interest!!</a:t>
            </a:r>
          </a:p>
          <a:p>
            <a:r>
              <a:rPr lang="en-US" dirty="0" smtClean="0"/>
              <a:t>Equity </a:t>
            </a:r>
          </a:p>
          <a:p>
            <a:r>
              <a:rPr lang="en-US" dirty="0" smtClean="0"/>
              <a:t>A chance to be a productive and responsible adult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3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Today’s Agenda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the difference between the levels of change</a:t>
            </a:r>
          </a:p>
          <a:p>
            <a:pPr lvl="0"/>
            <a:r>
              <a:rPr lang="en-US" dirty="0" smtClean="0"/>
              <a:t>Know </a:t>
            </a:r>
            <a:r>
              <a:rPr lang="en-US" dirty="0"/>
              <a:t>how to construct a set of principles and </a:t>
            </a:r>
            <a:r>
              <a:rPr lang="en-US" dirty="0" smtClean="0"/>
              <a:t>non-negotiables</a:t>
            </a:r>
          </a:p>
          <a:p>
            <a:pPr lvl="0"/>
            <a:r>
              <a:rPr lang="en-US" dirty="0" smtClean="0"/>
              <a:t>Learn </a:t>
            </a:r>
            <a:r>
              <a:rPr lang="en-US" dirty="0"/>
              <a:t>how to identify the state and local levers for change</a:t>
            </a:r>
          </a:p>
          <a:p>
            <a:r>
              <a:rPr lang="en-US" dirty="0"/>
              <a:t>Learn the key strategies and activities for action </a:t>
            </a:r>
          </a:p>
        </p:txBody>
      </p:sp>
    </p:spTree>
    <p:extLst>
      <p:ext uri="{BB962C8B-B14F-4D97-AF65-F5344CB8AC3E}">
        <p14:creationId xmlns:p14="http://schemas.microsoft.com/office/powerpoint/2010/main" val="10508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Messaging: Equality vs. Equity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ttps://adventuresinglobalhealth.files.wordpress.com/2013/04/equality-vs-equit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0" y="1198178"/>
            <a:ext cx="6936829" cy="4934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47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Messaging: What do we Want?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165823"/>
              </p:ext>
            </p:extLst>
          </p:nvPr>
        </p:nvGraphicFramePr>
        <p:xfrm>
          <a:off x="851338" y="1600200"/>
          <a:ext cx="7835462" cy="3838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82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opposite of poverty is not wealth. In too many places, the opposite of poverty is justice.” </a:t>
            </a:r>
            <a:br>
              <a:rPr lang="en-US" dirty="0"/>
            </a:br>
            <a:r>
              <a:rPr lang="en-US" dirty="0"/>
              <a:t>― </a:t>
            </a:r>
            <a:r>
              <a:rPr lang="en-US" dirty="0">
                <a:hlinkClick r:id="rId2"/>
              </a:rPr>
              <a:t>Bryan Stevenson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6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Three Legs of the Advocacy Stool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with:</a:t>
            </a:r>
          </a:p>
          <a:p>
            <a:pPr lvl="1"/>
            <a:r>
              <a:rPr lang="en-US" dirty="0" smtClean="0"/>
              <a:t>Decision makers</a:t>
            </a:r>
          </a:p>
          <a:p>
            <a:pPr lvl="1"/>
            <a:r>
              <a:rPr lang="en-US" dirty="0" smtClean="0"/>
              <a:t>Grassroots</a:t>
            </a:r>
          </a:p>
          <a:p>
            <a:pPr lvl="1"/>
            <a:r>
              <a:rPr lang="en-US" dirty="0" smtClean="0"/>
              <a:t>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28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Levers for Change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What is already happening that can be leveraged? </a:t>
            </a:r>
          </a:p>
          <a:p>
            <a:pPr lvl="0"/>
            <a:r>
              <a:rPr lang="en-US" sz="3600" dirty="0"/>
              <a:t>Federal law or regulation</a:t>
            </a:r>
          </a:p>
          <a:p>
            <a:pPr lvl="0"/>
            <a:r>
              <a:rPr lang="en-US" sz="3600" dirty="0"/>
              <a:t>State plan or application for funding</a:t>
            </a:r>
          </a:p>
          <a:p>
            <a:pPr lvl="0"/>
            <a:r>
              <a:rPr lang="en-US" sz="3600" dirty="0"/>
              <a:t>State performance and compliance determinations</a:t>
            </a:r>
          </a:p>
          <a:p>
            <a:pPr lvl="0"/>
            <a:r>
              <a:rPr lang="en-US" sz="3600" dirty="0"/>
              <a:t>Campaign promises of elected officials; party planks</a:t>
            </a:r>
          </a:p>
          <a:p>
            <a:pPr lvl="0"/>
            <a:r>
              <a:rPr lang="en-US" sz="3600" dirty="0"/>
              <a:t>Culture of community; self-interest of business community </a:t>
            </a:r>
          </a:p>
          <a:p>
            <a:pPr lvl="0"/>
            <a:r>
              <a:rPr lang="en-US" sz="3600" dirty="0"/>
              <a:t>Stated or understood self-interest of individuals in power positions</a:t>
            </a:r>
          </a:p>
          <a:p>
            <a:pPr lvl="0"/>
            <a:r>
              <a:rPr lang="en-US" sz="3600" dirty="0"/>
              <a:t>Lawsuit or settlement agreement/ court order </a:t>
            </a:r>
          </a:p>
          <a:p>
            <a:r>
              <a:rPr lang="en-US" sz="3600" dirty="0"/>
              <a:t>Other? </a:t>
            </a:r>
          </a:p>
        </p:txBody>
      </p:sp>
    </p:spTree>
    <p:extLst>
      <p:ext uri="{BB962C8B-B14F-4D97-AF65-F5344CB8AC3E}">
        <p14:creationId xmlns:p14="http://schemas.microsoft.com/office/powerpoint/2010/main" val="4279878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Strategies for Change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three strategies of public advocacy and </a:t>
            </a:r>
            <a:r>
              <a:rPr lang="en-US" i="1" dirty="0" smtClean="0"/>
              <a:t>use your imagination!!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Educate</a:t>
            </a:r>
          </a:p>
          <a:p>
            <a:pPr lvl="1"/>
            <a:r>
              <a:rPr lang="en-US" dirty="0" smtClean="0"/>
              <a:t>Legislate</a:t>
            </a:r>
          </a:p>
          <a:p>
            <a:pPr lvl="1"/>
            <a:r>
              <a:rPr lang="en-US" dirty="0" smtClean="0"/>
              <a:t>Litigate </a:t>
            </a:r>
          </a:p>
        </p:txBody>
      </p:sp>
    </p:spTree>
    <p:extLst>
      <p:ext uri="{BB962C8B-B14F-4D97-AF65-F5344CB8AC3E}">
        <p14:creationId xmlns:p14="http://schemas.microsoft.com/office/powerpoint/2010/main" val="4109863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Educate – to inform people, raise awareness, train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Keep self interest of audience in mind!!</a:t>
            </a:r>
          </a:p>
          <a:p>
            <a:pPr lvl="0"/>
            <a:r>
              <a:rPr lang="en-US" dirty="0" smtClean="0"/>
              <a:t>Decision-maker education – briefings, study tours, visits </a:t>
            </a:r>
            <a:endParaRPr lang="en-US" dirty="0"/>
          </a:p>
          <a:p>
            <a:pPr lvl="0"/>
            <a:r>
              <a:rPr lang="en-US" dirty="0"/>
              <a:t>Professional </a:t>
            </a:r>
            <a:r>
              <a:rPr lang="en-US" dirty="0" smtClean="0"/>
              <a:t>development – conferences, meetings, forums</a:t>
            </a:r>
            <a:endParaRPr lang="en-US" dirty="0"/>
          </a:p>
          <a:p>
            <a:pPr lvl="0"/>
            <a:r>
              <a:rPr lang="en-US" dirty="0"/>
              <a:t>Grassroots </a:t>
            </a:r>
            <a:r>
              <a:rPr lang="en-US" dirty="0" smtClean="0"/>
              <a:t>education – </a:t>
            </a:r>
            <a:r>
              <a:rPr lang="en-US" dirty="0" err="1" smtClean="0"/>
              <a:t>townhall</a:t>
            </a:r>
            <a:r>
              <a:rPr lang="en-US" dirty="0" smtClean="0"/>
              <a:t> meetings, issue briefs </a:t>
            </a:r>
            <a:endParaRPr lang="en-US" dirty="0"/>
          </a:p>
          <a:p>
            <a:pPr lvl="0"/>
            <a:r>
              <a:rPr lang="en-US" dirty="0"/>
              <a:t>Public education </a:t>
            </a:r>
            <a:r>
              <a:rPr lang="en-US" dirty="0" smtClean="0"/>
              <a:t>– traditional and social media </a:t>
            </a:r>
            <a:endParaRPr lang="en-US" dirty="0"/>
          </a:p>
          <a:p>
            <a:r>
              <a:rPr lang="en-US" dirty="0" smtClean="0"/>
              <a:t>Other?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21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Legislate – to set new standards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State Implementation of Federal Law</a:t>
            </a:r>
          </a:p>
          <a:p>
            <a:pPr lvl="1"/>
            <a:r>
              <a:rPr lang="en-US" dirty="0" smtClean="0"/>
              <a:t> </a:t>
            </a:r>
            <a:r>
              <a:rPr lang="en-US" sz="3200" dirty="0"/>
              <a:t>State agency regulations and plans </a:t>
            </a:r>
          </a:p>
          <a:p>
            <a:pPr lvl="2"/>
            <a:r>
              <a:rPr lang="en-US" dirty="0"/>
              <a:t>State HCBS Waiver Transition Plan – adult residential and employment services </a:t>
            </a:r>
          </a:p>
          <a:p>
            <a:pPr lvl="2"/>
            <a:r>
              <a:rPr lang="en-US" dirty="0"/>
              <a:t>State Systemic Improvement Plan – results for students with disabilities </a:t>
            </a:r>
          </a:p>
          <a:p>
            <a:pPr lvl="2"/>
            <a:r>
              <a:rPr lang="en-US" dirty="0"/>
              <a:t>State Teacher Equity Plan – June 15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smtClean="0"/>
              <a:t>New law/ revision of old law</a:t>
            </a:r>
          </a:p>
          <a:p>
            <a:pPr lvl="1"/>
            <a:r>
              <a:rPr lang="en-US" dirty="0" smtClean="0"/>
              <a:t>Enable a new practice or activity</a:t>
            </a:r>
          </a:p>
          <a:p>
            <a:pPr lvl="1"/>
            <a:r>
              <a:rPr lang="en-US" dirty="0" smtClean="0"/>
              <a:t>Bar barrier; harmful practice or activity</a:t>
            </a:r>
            <a:endParaRPr lang="en-US" dirty="0"/>
          </a:p>
          <a:p>
            <a:pPr lvl="1"/>
            <a:r>
              <a:rPr lang="en-US" dirty="0"/>
              <a:t>Establish funding sources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09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Litigate – to enforce existing standards and protections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Personal advocacy </a:t>
            </a:r>
          </a:p>
          <a:p>
            <a:pPr lvl="1"/>
            <a:r>
              <a:rPr lang="en-US" dirty="0" smtClean="0"/>
              <a:t>Due process</a:t>
            </a:r>
          </a:p>
          <a:p>
            <a:pPr lvl="0"/>
            <a:r>
              <a:rPr lang="en-US" dirty="0" smtClean="0"/>
              <a:t>Systems advocacy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Civil rights complaint </a:t>
            </a:r>
            <a:r>
              <a:rPr lang="en-US" dirty="0" smtClean="0"/>
              <a:t>process</a:t>
            </a:r>
          </a:p>
          <a:p>
            <a:pPr lvl="0"/>
            <a:r>
              <a:rPr lang="en-US" dirty="0" smtClean="0"/>
              <a:t>Public advocacy </a:t>
            </a:r>
          </a:p>
          <a:p>
            <a:pPr lvl="1"/>
            <a:r>
              <a:rPr lang="en-US" dirty="0" smtClean="0"/>
              <a:t>To seek a new/ revised interpretation of the law</a:t>
            </a:r>
            <a:endParaRPr lang="en-US" dirty="0"/>
          </a:p>
          <a:p>
            <a:pPr lvl="1"/>
            <a:r>
              <a:rPr lang="en-US" dirty="0" smtClean="0"/>
              <a:t>Class actions</a:t>
            </a:r>
          </a:p>
          <a:p>
            <a:pPr lvl="2"/>
            <a:r>
              <a:rPr lang="en-US" dirty="0" smtClean="0"/>
              <a:t>Sheltered </a:t>
            </a:r>
            <a:r>
              <a:rPr lang="en-US" dirty="0"/>
              <a:t>workshops – Rhode Island and Oregon</a:t>
            </a:r>
          </a:p>
          <a:p>
            <a:pPr lvl="2"/>
            <a:r>
              <a:rPr lang="en-US" dirty="0"/>
              <a:t>Residential institutionalization – Virginia, Illinois, Georgia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0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Tip of the Week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b="1" dirty="0" smtClean="0"/>
          </a:p>
          <a:p>
            <a:pPr marL="0" lvl="0" indent="0" algn="ctr">
              <a:buNone/>
            </a:pPr>
            <a:r>
              <a:rPr lang="en-US" sz="4800" dirty="0" smtClean="0"/>
              <a:t>Be </a:t>
            </a:r>
            <a:r>
              <a:rPr lang="en-US" sz="4800" b="1" dirty="0" smtClean="0"/>
              <a:t>OPPORTUNISTIC </a:t>
            </a:r>
            <a:r>
              <a:rPr lang="en-US" sz="4800" dirty="0" smtClean="0"/>
              <a:t>!!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www.nbcconnecticut.com/troubleshooters/LWRD-Seclusion-Rooms-Used-23000-Times-in-Connecticut-Schools-232611351.html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8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Quote of the Day!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The </a:t>
            </a:r>
            <a:r>
              <a:rPr lang="en-US" dirty="0"/>
              <a:t>key to change …. Is to let go of fear.”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Roseann Cash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06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6746"/>
            <a:ext cx="8229600" cy="536941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>
                <a:latin typeface="Calibri" pitchFamily="34" charset="0"/>
              </a:rPr>
              <a:t>Barb Trader, Executive Director</a:t>
            </a:r>
          </a:p>
          <a:p>
            <a:pPr algn="ctr"/>
            <a:r>
              <a:rPr lang="en-US" dirty="0">
                <a:latin typeface="Calibri" pitchFamily="34" charset="0"/>
                <a:hlinkClick r:id="rId2"/>
              </a:rPr>
              <a:t>btrader@tash.org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sz="4000" b="1" dirty="0">
                <a:latin typeface="Calibri" pitchFamily="34" charset="0"/>
              </a:rPr>
              <a:t>Become a Member</a:t>
            </a:r>
          </a:p>
          <a:p>
            <a:pPr algn="ctr"/>
            <a:r>
              <a:rPr lang="en-US" dirty="0">
                <a:latin typeface="Calibri" pitchFamily="34" charset="0"/>
                <a:hlinkClick r:id="rId3"/>
              </a:rPr>
              <a:t>http://tash.org/get-involved/become-a-member/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sz="4000" b="1" dirty="0">
                <a:latin typeface="Calibri" pitchFamily="34" charset="0"/>
              </a:rPr>
              <a:t>Donations and Inquiries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2013 H. St, NW, Suite 715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Washington, DC 20006 </a:t>
            </a:r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Main Info Line: 202-540-9020</a:t>
            </a:r>
          </a:p>
          <a:p>
            <a:pPr algn="ctr"/>
            <a:r>
              <a:rPr lang="en-US" dirty="0">
                <a:latin typeface="Calibri" pitchFamily="34" charset="0"/>
                <a:hlinkClick r:id="rId4"/>
              </a:rPr>
              <a:t>info@tash.org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TASH's discussions &amp; activity on </a:t>
            </a:r>
            <a:r>
              <a:rPr lang="en-US" dirty="0">
                <a:hlinkClick r:id="rId2"/>
              </a:rPr>
              <a:t>Twitter</a:t>
            </a:r>
            <a:r>
              <a:rPr lang="en-US" dirty="0"/>
              <a:t> and </a:t>
            </a:r>
            <a:r>
              <a:rPr lang="en-US" dirty="0">
                <a:hlinkClick r:id="rId3"/>
              </a:rPr>
              <a:t>Facebook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Check out the latest news on our blog: </a:t>
            </a:r>
            <a:r>
              <a:rPr lang="en-US" dirty="0">
                <a:hlinkClick r:id="rId4"/>
              </a:rPr>
              <a:t>TASH Blog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Located in New England or near North Carolina? </a:t>
            </a:r>
            <a:r>
              <a:rPr lang="en-US" dirty="0">
                <a:hlinkClick r:id="rId5"/>
              </a:rPr>
              <a:t>Join us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021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TASH Vision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L:\Pictures and Graphics\kids in inclusive classroom from drynd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5" y="1352190"/>
            <a:ext cx="7457090" cy="42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TASH - </a:t>
            </a:r>
            <a:r>
              <a:rPr lang="en-US" sz="3600" b="1" i="1" dirty="0" smtClean="0">
                <a:solidFill>
                  <a:srgbClr val="FF0000"/>
                </a:solidFill>
              </a:rPr>
              <a:t>Equity, Opportunity and Inclusion Since 1975</a:t>
            </a:r>
            <a:r>
              <a:rPr lang="en-US" sz="3600" b="1" i="1" dirty="0">
                <a:solidFill>
                  <a:srgbClr val="FF0000"/>
                </a:solidFill>
              </a:rPr>
              <a:t/>
            </a: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3600" b="1" i="1" dirty="0" smtClean="0">
                <a:solidFill>
                  <a:srgbClr val="FF0000"/>
                </a:solidFill>
              </a:rPr>
              <a:t>40 Years of Progressive Leadership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8657"/>
            <a:ext cx="8229600" cy="3807506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dirty="0">
                <a:latin typeface="Calibri" pitchFamily="34" charset="0"/>
              </a:rPr>
              <a:t>TASH has a vision of a world in which people with disabilities are fully participating members of their communities. 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Calibri" pitchFamily="34" charset="0"/>
              </a:rPr>
              <a:t> 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>
                <a:latin typeface="Calibri" pitchFamily="34" charset="0"/>
              </a:rPr>
              <a:t>We envision communities in which no one is segregated and everyone belongs.</a:t>
            </a:r>
            <a:r>
              <a:rPr lang="en-US" sz="3600" dirty="0">
                <a:latin typeface="Calibri" pitchFamily="34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40 Year of Progress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Brown vs. Board of Ed – 1954 – Separate is not Equal!</a:t>
            </a:r>
          </a:p>
          <a:p>
            <a:r>
              <a:rPr lang="en-US" dirty="0" smtClean="0"/>
              <a:t>Section 504, Rehab Act – 1973 – Physical and programmatic accessibility </a:t>
            </a:r>
          </a:p>
          <a:p>
            <a:r>
              <a:rPr lang="en-US" dirty="0" smtClean="0"/>
              <a:t>IDEA – 1975 – Access, LRE</a:t>
            </a:r>
          </a:p>
          <a:p>
            <a:r>
              <a:rPr lang="en-US" dirty="0" smtClean="0"/>
              <a:t>Katie Beckett Waiver – 1982 – Support at Home</a:t>
            </a:r>
          </a:p>
          <a:p>
            <a:r>
              <a:rPr lang="en-US" dirty="0" smtClean="0"/>
              <a:t>ADA – 1990 – Integration Mandate </a:t>
            </a:r>
          </a:p>
          <a:p>
            <a:r>
              <a:rPr lang="en-US" dirty="0" smtClean="0"/>
              <a:t>WIA – 1997 – Presumption of Employability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40 Year of Progress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Olmstead Decision – 1999 – Community Integration for Everyone!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ESEA – 2000 – “All Children Can Learn!” – Accountability for ALL Students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HCBS Waiver Rule – 2014 – No longer funds “Settings that Isolate” for residential, work and non-work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WIOA – 2014 – Transition to </a:t>
            </a:r>
            <a:r>
              <a:rPr lang="en-US" i="1" dirty="0" smtClean="0"/>
              <a:t>Integrated </a:t>
            </a:r>
            <a:r>
              <a:rPr lang="en-US" dirty="0" smtClean="0"/>
              <a:t>Employment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Executive Order -- $10.15 Minimum Wage for Federal Contractors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8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Framework of Federal Protections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Levers for Advocates: </a:t>
            </a:r>
          </a:p>
          <a:p>
            <a:r>
              <a:rPr lang="en-US" dirty="0" smtClean="0"/>
              <a:t>States </a:t>
            </a:r>
            <a:r>
              <a:rPr lang="en-US" i="1" dirty="0" smtClean="0"/>
              <a:t>interpret </a:t>
            </a:r>
            <a:r>
              <a:rPr lang="en-US" dirty="0" smtClean="0"/>
              <a:t>and determine administration of federal programs</a:t>
            </a:r>
          </a:p>
          <a:p>
            <a:r>
              <a:rPr lang="en-US" dirty="0" smtClean="0"/>
              <a:t>States make plans and set priorities</a:t>
            </a:r>
          </a:p>
          <a:p>
            <a:r>
              <a:rPr lang="en-US" dirty="0" smtClean="0"/>
              <a:t>States are expected to involve stakeholders</a:t>
            </a:r>
          </a:p>
          <a:p>
            <a:r>
              <a:rPr lang="en-US" dirty="0" smtClean="0"/>
              <a:t>States determine enforcement mechanisms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Evidence-based and promising practices</a:t>
            </a:r>
          </a:p>
        </p:txBody>
      </p:sp>
    </p:spTree>
    <p:extLst>
      <p:ext uri="{BB962C8B-B14F-4D97-AF65-F5344CB8AC3E}">
        <p14:creationId xmlns:p14="http://schemas.microsoft.com/office/powerpoint/2010/main" val="418284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Levels of Change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Advocacy</a:t>
            </a:r>
          </a:p>
          <a:p>
            <a:pPr lvl="1"/>
            <a:r>
              <a:rPr lang="en-US" dirty="0" smtClean="0"/>
              <a:t>One Person</a:t>
            </a:r>
          </a:p>
          <a:p>
            <a:r>
              <a:rPr lang="en-US" dirty="0" smtClean="0"/>
              <a:t>Systems Advocacy</a:t>
            </a:r>
          </a:p>
          <a:p>
            <a:pPr lvl="1"/>
            <a:r>
              <a:rPr lang="en-US" dirty="0" smtClean="0"/>
              <a:t>One system/ committed leader </a:t>
            </a:r>
          </a:p>
          <a:p>
            <a:r>
              <a:rPr lang="en-US" dirty="0" smtClean="0"/>
              <a:t>Public Advocacy </a:t>
            </a:r>
          </a:p>
          <a:p>
            <a:pPr lvl="1"/>
            <a:r>
              <a:rPr lang="en-US" dirty="0" smtClean="0"/>
              <a:t>Public commitment to improved lives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95770"/>
      </p:ext>
    </p:extLst>
  </p:cSld>
  <p:clrMapOvr>
    <a:masterClrMapping/>
  </p:clrMapOvr>
</p:sld>
</file>

<file path=ppt/theme/theme1.xml><?xml version="1.0" encoding="utf-8"?>
<a:theme xmlns:a="http://schemas.openxmlformats.org/drawingml/2006/main" name="TASH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TASH Presentation Template</Template>
  <TotalTime>0</TotalTime>
  <Words>1158</Words>
  <Application>Microsoft Office PowerPoint</Application>
  <PresentationFormat>On-screen Show (4:3)</PresentationFormat>
  <Paragraphs>170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TASH Presentation Template</vt:lpstr>
      <vt:lpstr>PowerPoint Presentation</vt:lpstr>
      <vt:lpstr>Today’s Agenda </vt:lpstr>
      <vt:lpstr>Quote of the Day! </vt:lpstr>
      <vt:lpstr>TASH Vision </vt:lpstr>
      <vt:lpstr>TASH - Equity, Opportunity and Inclusion Since 1975 40 Years of Progressive Leadership</vt:lpstr>
      <vt:lpstr>40 Year of Progress</vt:lpstr>
      <vt:lpstr>40 Year of Progress</vt:lpstr>
      <vt:lpstr>Framework of Federal Protections</vt:lpstr>
      <vt:lpstr>Levels of Change </vt:lpstr>
      <vt:lpstr>Tauna’s Story </vt:lpstr>
      <vt:lpstr>Tauna’s Story </vt:lpstr>
      <vt:lpstr>PowerPoint Presentation</vt:lpstr>
      <vt:lpstr>What’s Happening in YOUR State?</vt:lpstr>
      <vt:lpstr>PowerPoint Presentation</vt:lpstr>
      <vt:lpstr>What do you Want? </vt:lpstr>
      <vt:lpstr>Clarity on Position: Principles and Non-Negotiables </vt:lpstr>
      <vt:lpstr>Example: SWIFT Policy Principles </vt:lpstr>
      <vt:lpstr>Principles for ESEA Reauthorization – signed by over 100 Civil Rights Groups </vt:lpstr>
      <vt:lpstr>Messages that Resonate </vt:lpstr>
      <vt:lpstr>Messaging: Equality vs. Equity</vt:lpstr>
      <vt:lpstr>Messaging: What do we Want?</vt:lpstr>
      <vt:lpstr>PowerPoint Presentation</vt:lpstr>
      <vt:lpstr>Three Legs of the Advocacy Stool</vt:lpstr>
      <vt:lpstr>Levers for Change </vt:lpstr>
      <vt:lpstr>Strategies for Change </vt:lpstr>
      <vt:lpstr>Educate – to inform people, raise awareness, train </vt:lpstr>
      <vt:lpstr>Legislate – to set new standards</vt:lpstr>
      <vt:lpstr>Litigate – to enforce existing standards and protections</vt:lpstr>
      <vt:lpstr>Tip of the Week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Lives in Your State – Building the Case for Action</dc:title>
  <dc:creator>Erin</dc:creator>
  <cp:lastModifiedBy>Author</cp:lastModifiedBy>
  <cp:revision>38</cp:revision>
  <dcterms:created xsi:type="dcterms:W3CDTF">2015-03-24T11:55:05Z</dcterms:created>
  <dcterms:modified xsi:type="dcterms:W3CDTF">2015-04-01T19:02:07Z</dcterms:modified>
</cp:coreProperties>
</file>