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9" r:id="rId5"/>
    <p:sldId id="269" r:id="rId6"/>
    <p:sldId id="271" r:id="rId7"/>
    <p:sldId id="260" r:id="rId8"/>
    <p:sldId id="266" r:id="rId9"/>
    <p:sldId id="270" r:id="rId10"/>
    <p:sldId id="272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32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4/19/2016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4/19/2016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4/19/2016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4/19/2016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4/19/2016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4/19/2016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4/19/2016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4/19/2016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/>
              <a:pPr/>
              <a:t>4/19/2016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 smtClean="0"/>
              <a:t>Faith and Flourishing 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TASH Conference </a:t>
            </a:r>
          </a:p>
          <a:p>
            <a:r>
              <a:rPr lang="en-US" dirty="0" smtClean="0"/>
              <a:t>Nashville, TN 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0" b="19710"/>
          <a:stretch>
            <a:fillRect/>
          </a:stretch>
        </p:blipFill>
        <p:spPr>
          <a:xfrm>
            <a:off x="6439989" y="1310656"/>
            <a:ext cx="5752011" cy="4208604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Flourish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 a person, animal, or other living </a:t>
            </a:r>
            <a:r>
              <a:rPr lang="en-US" dirty="0" smtClean="0"/>
              <a:t>organism; </a:t>
            </a:r>
            <a:r>
              <a:rPr lang="en-US" dirty="0"/>
              <a:t>grow or develop in a healthy or vigorous way, especially as the result of a particularly favorable </a:t>
            </a:r>
            <a:r>
              <a:rPr lang="en-US" dirty="0" smtClean="0"/>
              <a:t>environment:  "</a:t>
            </a:r>
            <a:r>
              <a:rPr lang="en-US" dirty="0"/>
              <a:t>wild plants flourish on the banks of the </a:t>
            </a:r>
            <a:r>
              <a:rPr lang="en-US" dirty="0" smtClean="0"/>
              <a:t>lake“</a:t>
            </a:r>
          </a:p>
          <a:p>
            <a:r>
              <a:rPr lang="en-US" dirty="0"/>
              <a:t>synonyms: grow · thrive · prosper · do well · burgeon · increase · multiply · proliferate · spring up · shoot up · bloom · blossom · bear fruit · burst forth · run 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 </a:t>
            </a:r>
            <a:r>
              <a:rPr lang="en-US" sz="2400" b="1" dirty="0" smtClean="0"/>
              <a:t>all about growth and increase </a:t>
            </a:r>
            <a:endParaRPr lang="en-US" sz="2400" b="1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881626"/>
            <a:ext cx="7048500" cy="232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View and Disability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3581400" cy="457199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Medical Model - </a:t>
            </a:r>
            <a:r>
              <a:rPr lang="en-US" dirty="0" smtClean="0"/>
              <a:t>The disability is the problem.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Social Model - </a:t>
            </a:r>
            <a:r>
              <a:rPr lang="en-US" dirty="0" smtClean="0"/>
              <a:t>The barriers and structures with the society create the problem.</a:t>
            </a:r>
            <a:endParaRPr lang="en-US" dirty="0"/>
          </a:p>
        </p:txBody>
      </p:sp>
      <p:graphicFrame>
        <p:nvGraphicFramePr>
          <p:cNvPr id="16" name="Content Placeholder 15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53338718"/>
              </p:ext>
            </p:extLst>
          </p:nvPr>
        </p:nvGraphicFramePr>
        <p:xfrm>
          <a:off x="6172200" y="1600200"/>
          <a:ext cx="49149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/>
                <a:gridCol w="1638300"/>
                <a:gridCol w="1638300"/>
              </a:tblGrid>
              <a:tr h="457200">
                <a:tc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Group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Group 2</a:t>
                      </a: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dirty="0"/>
                        <a:t>Class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/>
                        <a:t>95</a:t>
                      </a: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dirty="0"/>
                        <a:t>Class</a:t>
                      </a:r>
                      <a:r>
                        <a:rPr baseline="0" dirty="0"/>
                        <a:t> 2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88</a:t>
                      </a: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dirty="0"/>
                        <a:t>Class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90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4" descr="http://1.bp.blogspot.com/-x9DRv4E-SJo/UCo67cTkqMI/AAAAAAAAAEQ/P2U8PDXgz9M/s1600/Disability-Services-Medical-versus-Social-Mode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485900"/>
            <a:ext cx="6997700" cy="424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Heart or the Heart of the Congregation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Do you see those with disabilities with pity or with compassion? </a:t>
            </a:r>
          </a:p>
          <a:p>
            <a:pPr marL="230188" indent="-230188"/>
            <a:r>
              <a:rPr lang="en-US" dirty="0" smtClean="0"/>
              <a:t>Possessing great strengths and skill</a:t>
            </a:r>
          </a:p>
          <a:p>
            <a:pPr marL="230188" indent="-230188"/>
            <a:r>
              <a:rPr lang="en-US" dirty="0" smtClean="0"/>
              <a:t>Much to teach us (cultural humility)</a:t>
            </a:r>
          </a:p>
          <a:p>
            <a:pPr marL="230188" indent="-230188"/>
            <a:r>
              <a:rPr lang="en-US" dirty="0" smtClean="0"/>
              <a:t>Focused more on the person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	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Do you love those with disabilities like Jesus loves them?</a:t>
            </a:r>
          </a:p>
          <a:p>
            <a:r>
              <a:rPr lang="en-US" sz="2100" dirty="0"/>
              <a:t>Image Bearers</a:t>
            </a:r>
          </a:p>
          <a:p>
            <a:r>
              <a:rPr lang="en-US" sz="2100" dirty="0"/>
              <a:t>Fearfully and wonderfully made</a:t>
            </a:r>
          </a:p>
          <a:p>
            <a:r>
              <a:rPr lang="en-US" sz="2100" dirty="0"/>
              <a:t>Made </a:t>
            </a:r>
            <a:r>
              <a:rPr lang="en-US" dirty="0" smtClean="0"/>
              <a:t>with a purpose and a plan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349" y="4089400"/>
            <a:ext cx="3093233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9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owtosurviveinparis.files.wordpress.com/2015/12/the-only-disability-in-life-is-a-bad-attitude.jpg?w=8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69962"/>
            <a:ext cx="9124950" cy="55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50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Church Path 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104900" y="2597549"/>
            <a:ext cx="10062669" cy="2534805"/>
            <a:chOff x="1104900" y="2597549"/>
            <a:chExt cx="10062669" cy="2534805"/>
          </a:xfrm>
        </p:grpSpPr>
        <p:grpSp>
          <p:nvGrpSpPr>
            <p:cNvPr id="19" name="Group 18"/>
            <p:cNvGrpSpPr/>
            <p:nvPr/>
          </p:nvGrpSpPr>
          <p:grpSpPr>
            <a:xfrm>
              <a:off x="1104900" y="2597549"/>
              <a:ext cx="2357360" cy="2534805"/>
              <a:chOff x="1104900" y="2597549"/>
              <a:chExt cx="2357360" cy="2534805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1104900" y="2597549"/>
                <a:ext cx="2172014" cy="1621362"/>
              </a:xfrm>
              <a:custGeom>
                <a:avLst/>
                <a:gdLst>
                  <a:gd name="connsiteX0" fmla="*/ 129709 w 2172014"/>
                  <a:gd name="connsiteY0" fmla="*/ 0 h 1621362"/>
                  <a:gd name="connsiteX1" fmla="*/ 2042305 w 2172014"/>
                  <a:gd name="connsiteY1" fmla="*/ 0 h 1621362"/>
                  <a:gd name="connsiteX2" fmla="*/ 2172014 w 2172014"/>
                  <a:gd name="connsiteY2" fmla="*/ 129709 h 1621362"/>
                  <a:gd name="connsiteX3" fmla="*/ 2172014 w 2172014"/>
                  <a:gd name="connsiteY3" fmla="*/ 1621362 h 1621362"/>
                  <a:gd name="connsiteX4" fmla="*/ 2172014 w 2172014"/>
                  <a:gd name="connsiteY4" fmla="*/ 1621362 h 1621362"/>
                  <a:gd name="connsiteX5" fmla="*/ 0 w 2172014"/>
                  <a:gd name="connsiteY5" fmla="*/ 1621362 h 1621362"/>
                  <a:gd name="connsiteX6" fmla="*/ 0 w 2172014"/>
                  <a:gd name="connsiteY6" fmla="*/ 1621362 h 1621362"/>
                  <a:gd name="connsiteX7" fmla="*/ 0 w 2172014"/>
                  <a:gd name="connsiteY7" fmla="*/ 129709 h 1621362"/>
                  <a:gd name="connsiteX8" fmla="*/ 129709 w 2172014"/>
                  <a:gd name="connsiteY8" fmla="*/ 0 h 162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72014" h="1621362">
                    <a:moveTo>
                      <a:pt x="129709" y="0"/>
                    </a:moveTo>
                    <a:lnTo>
                      <a:pt x="2042305" y="0"/>
                    </a:lnTo>
                    <a:cubicBezTo>
                      <a:pt x="2113941" y="0"/>
                      <a:pt x="2172014" y="58073"/>
                      <a:pt x="2172014" y="129709"/>
                    </a:cubicBezTo>
                    <a:lnTo>
                      <a:pt x="2172014" y="1621362"/>
                    </a:lnTo>
                    <a:lnTo>
                      <a:pt x="2172014" y="1621362"/>
                    </a:lnTo>
                    <a:lnTo>
                      <a:pt x="0" y="1621362"/>
                    </a:lnTo>
                    <a:lnTo>
                      <a:pt x="0" y="1621362"/>
                    </a:lnTo>
                    <a:lnTo>
                      <a:pt x="0" y="129709"/>
                    </a:lnTo>
                    <a:cubicBezTo>
                      <a:pt x="0" y="58073"/>
                      <a:pt x="58073" y="0"/>
                      <a:pt x="129709" y="0"/>
                    </a:cubicBez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470" tIns="129430" rIns="68470" bIns="30480" numCol="1" spcCol="1270" anchor="t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400" kern="1200" dirty="0" smtClean="0"/>
                  <a:t>Ministry to those with disabilities </a:t>
                </a:r>
                <a:endParaRPr lang="en-US" sz="2400" kern="1200" dirty="0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1111025" y="4261408"/>
                <a:ext cx="2172014" cy="697186"/>
              </a:xfrm>
              <a:custGeom>
                <a:avLst/>
                <a:gdLst>
                  <a:gd name="connsiteX0" fmla="*/ 0 w 2172014"/>
                  <a:gd name="connsiteY0" fmla="*/ 0 h 697186"/>
                  <a:gd name="connsiteX1" fmla="*/ 2172014 w 2172014"/>
                  <a:gd name="connsiteY1" fmla="*/ 0 h 697186"/>
                  <a:gd name="connsiteX2" fmla="*/ 2172014 w 2172014"/>
                  <a:gd name="connsiteY2" fmla="*/ 697186 h 697186"/>
                  <a:gd name="connsiteX3" fmla="*/ 0 w 2172014"/>
                  <a:gd name="connsiteY3" fmla="*/ 697186 h 697186"/>
                  <a:gd name="connsiteX4" fmla="*/ 0 w 2172014"/>
                  <a:gd name="connsiteY4" fmla="*/ 0 h 697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2014" h="697186">
                    <a:moveTo>
                      <a:pt x="0" y="0"/>
                    </a:moveTo>
                    <a:lnTo>
                      <a:pt x="2172014" y="0"/>
                    </a:lnTo>
                    <a:lnTo>
                      <a:pt x="2172014" y="697186"/>
                    </a:lnTo>
                    <a:lnTo>
                      <a:pt x="0" y="69718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8580" tIns="0" rIns="665287" bIns="0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kern="1200" dirty="0" smtClean="0"/>
                  <a:t>View 1</a:t>
                </a:r>
                <a:endParaRPr lang="en-US" sz="1800" kern="1200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702055" y="4372149"/>
                <a:ext cx="760205" cy="760205"/>
              </a:xfrm>
              <a:prstGeom prst="ellipse">
                <a:avLst/>
              </a:prstGeom>
              <a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3000" b="-3000"/>
                </a:stretch>
              </a:blipFill>
            </p:spPr>
            <p:style>
              <a:lnRef idx="2">
                <a:schemeClr val="accent6">
                  <a:alpha val="90000"/>
                  <a:tint val="55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6">
                  <a:alpha val="90000"/>
                  <a:tint val="5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18" name="Group 17"/>
            <p:cNvGrpSpPr/>
            <p:nvPr/>
          </p:nvGrpSpPr>
          <p:grpSpPr>
            <a:xfrm>
              <a:off x="4963679" y="2597549"/>
              <a:ext cx="2351235" cy="2492309"/>
              <a:chOff x="5008344" y="2640045"/>
              <a:chExt cx="2351235" cy="2492309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5008344" y="2640045"/>
                <a:ext cx="2172014" cy="1621362"/>
              </a:xfrm>
              <a:custGeom>
                <a:avLst/>
                <a:gdLst>
                  <a:gd name="connsiteX0" fmla="*/ 129709 w 2172014"/>
                  <a:gd name="connsiteY0" fmla="*/ 0 h 1621362"/>
                  <a:gd name="connsiteX1" fmla="*/ 2042305 w 2172014"/>
                  <a:gd name="connsiteY1" fmla="*/ 0 h 1621362"/>
                  <a:gd name="connsiteX2" fmla="*/ 2172014 w 2172014"/>
                  <a:gd name="connsiteY2" fmla="*/ 129709 h 1621362"/>
                  <a:gd name="connsiteX3" fmla="*/ 2172014 w 2172014"/>
                  <a:gd name="connsiteY3" fmla="*/ 1621362 h 1621362"/>
                  <a:gd name="connsiteX4" fmla="*/ 2172014 w 2172014"/>
                  <a:gd name="connsiteY4" fmla="*/ 1621362 h 1621362"/>
                  <a:gd name="connsiteX5" fmla="*/ 0 w 2172014"/>
                  <a:gd name="connsiteY5" fmla="*/ 1621362 h 1621362"/>
                  <a:gd name="connsiteX6" fmla="*/ 0 w 2172014"/>
                  <a:gd name="connsiteY6" fmla="*/ 1621362 h 1621362"/>
                  <a:gd name="connsiteX7" fmla="*/ 0 w 2172014"/>
                  <a:gd name="connsiteY7" fmla="*/ 129709 h 1621362"/>
                  <a:gd name="connsiteX8" fmla="*/ 129709 w 2172014"/>
                  <a:gd name="connsiteY8" fmla="*/ 0 h 162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72014" h="1621362">
                    <a:moveTo>
                      <a:pt x="129709" y="0"/>
                    </a:moveTo>
                    <a:lnTo>
                      <a:pt x="2042305" y="0"/>
                    </a:lnTo>
                    <a:cubicBezTo>
                      <a:pt x="2113941" y="0"/>
                      <a:pt x="2172014" y="58073"/>
                      <a:pt x="2172014" y="129709"/>
                    </a:cubicBezTo>
                    <a:lnTo>
                      <a:pt x="2172014" y="1621362"/>
                    </a:lnTo>
                    <a:lnTo>
                      <a:pt x="2172014" y="1621362"/>
                    </a:lnTo>
                    <a:lnTo>
                      <a:pt x="0" y="1621362"/>
                    </a:lnTo>
                    <a:lnTo>
                      <a:pt x="0" y="1621362"/>
                    </a:lnTo>
                    <a:lnTo>
                      <a:pt x="0" y="129709"/>
                    </a:lnTo>
                    <a:cubicBezTo>
                      <a:pt x="0" y="58073"/>
                      <a:pt x="58073" y="0"/>
                      <a:pt x="129709" y="0"/>
                    </a:cubicBez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  <a:hueOff val="-11990"/>
                  <a:satOff val="655"/>
                  <a:lumOff val="18125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470" tIns="129430" rIns="68470" bIns="30480" numCol="1" spcCol="1270" anchor="t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400" kern="1200" dirty="0" smtClean="0"/>
                  <a:t>Ministry</a:t>
                </a:r>
                <a:r>
                  <a:rPr lang="en-US" sz="2400" kern="1200" baseline="0" dirty="0" smtClean="0"/>
                  <a:t> with those with disabilities </a:t>
                </a:r>
                <a:endParaRPr lang="en-US" sz="2400" kern="1200" dirty="0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5008344" y="4261408"/>
                <a:ext cx="2172014" cy="697186"/>
              </a:xfrm>
              <a:custGeom>
                <a:avLst/>
                <a:gdLst>
                  <a:gd name="connsiteX0" fmla="*/ 0 w 2172014"/>
                  <a:gd name="connsiteY0" fmla="*/ 0 h 697186"/>
                  <a:gd name="connsiteX1" fmla="*/ 2172014 w 2172014"/>
                  <a:gd name="connsiteY1" fmla="*/ 0 h 697186"/>
                  <a:gd name="connsiteX2" fmla="*/ 2172014 w 2172014"/>
                  <a:gd name="connsiteY2" fmla="*/ 697186 h 697186"/>
                  <a:gd name="connsiteX3" fmla="*/ 0 w 2172014"/>
                  <a:gd name="connsiteY3" fmla="*/ 697186 h 697186"/>
                  <a:gd name="connsiteX4" fmla="*/ 0 w 2172014"/>
                  <a:gd name="connsiteY4" fmla="*/ 0 h 697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2014" h="697186">
                    <a:moveTo>
                      <a:pt x="0" y="0"/>
                    </a:moveTo>
                    <a:lnTo>
                      <a:pt x="2172014" y="0"/>
                    </a:lnTo>
                    <a:lnTo>
                      <a:pt x="2172014" y="697186"/>
                    </a:lnTo>
                    <a:lnTo>
                      <a:pt x="0" y="69718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  <a:hueOff val="-11990"/>
                  <a:satOff val="655"/>
                  <a:lumOff val="18125"/>
                  <a:alphaOff val="0"/>
                </a:schemeClr>
              </a:lnRef>
              <a:fillRef idx="1">
                <a:schemeClr val="accent6">
                  <a:shade val="50000"/>
                  <a:hueOff val="-11990"/>
                  <a:satOff val="655"/>
                  <a:lumOff val="18125"/>
                  <a:alphaOff val="0"/>
                </a:schemeClr>
              </a:fillRef>
              <a:effectRef idx="0">
                <a:schemeClr val="accent6">
                  <a:shade val="50000"/>
                  <a:hueOff val="-11990"/>
                  <a:satOff val="655"/>
                  <a:lumOff val="1812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8580" tIns="0" rIns="665287" bIns="0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kern="1200" dirty="0" smtClean="0"/>
                  <a:t>View</a:t>
                </a:r>
                <a:r>
                  <a:rPr lang="en-US" sz="1800" kern="1200" baseline="0" dirty="0" smtClean="0"/>
                  <a:t> 2</a:t>
                </a:r>
                <a:endParaRPr lang="en-US" sz="1800" kern="1200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599374" y="4372149"/>
                <a:ext cx="760205" cy="760205"/>
              </a:xfrm>
              <a:prstGeom prst="ellipse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6">
                  <a:alpha val="90000"/>
                  <a:tint val="55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6">
                  <a:alpha val="90000"/>
                  <a:tint val="5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20" name="Group 19"/>
            <p:cNvGrpSpPr/>
            <p:nvPr/>
          </p:nvGrpSpPr>
          <p:grpSpPr>
            <a:xfrm>
              <a:off x="8816334" y="2597549"/>
              <a:ext cx="2351235" cy="2492309"/>
              <a:chOff x="8850233" y="2640045"/>
              <a:chExt cx="2351235" cy="2492309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8850233" y="2640045"/>
                <a:ext cx="2172014" cy="1621362"/>
              </a:xfrm>
              <a:custGeom>
                <a:avLst/>
                <a:gdLst>
                  <a:gd name="connsiteX0" fmla="*/ 129709 w 2172014"/>
                  <a:gd name="connsiteY0" fmla="*/ 0 h 1621362"/>
                  <a:gd name="connsiteX1" fmla="*/ 2042305 w 2172014"/>
                  <a:gd name="connsiteY1" fmla="*/ 0 h 1621362"/>
                  <a:gd name="connsiteX2" fmla="*/ 2172014 w 2172014"/>
                  <a:gd name="connsiteY2" fmla="*/ 129709 h 1621362"/>
                  <a:gd name="connsiteX3" fmla="*/ 2172014 w 2172014"/>
                  <a:gd name="connsiteY3" fmla="*/ 1621362 h 1621362"/>
                  <a:gd name="connsiteX4" fmla="*/ 2172014 w 2172014"/>
                  <a:gd name="connsiteY4" fmla="*/ 1621362 h 1621362"/>
                  <a:gd name="connsiteX5" fmla="*/ 0 w 2172014"/>
                  <a:gd name="connsiteY5" fmla="*/ 1621362 h 1621362"/>
                  <a:gd name="connsiteX6" fmla="*/ 0 w 2172014"/>
                  <a:gd name="connsiteY6" fmla="*/ 1621362 h 1621362"/>
                  <a:gd name="connsiteX7" fmla="*/ 0 w 2172014"/>
                  <a:gd name="connsiteY7" fmla="*/ 129709 h 1621362"/>
                  <a:gd name="connsiteX8" fmla="*/ 129709 w 2172014"/>
                  <a:gd name="connsiteY8" fmla="*/ 0 h 162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72014" h="1621362">
                    <a:moveTo>
                      <a:pt x="129709" y="0"/>
                    </a:moveTo>
                    <a:lnTo>
                      <a:pt x="2042305" y="0"/>
                    </a:lnTo>
                    <a:cubicBezTo>
                      <a:pt x="2113941" y="0"/>
                      <a:pt x="2172014" y="58073"/>
                      <a:pt x="2172014" y="129709"/>
                    </a:cubicBezTo>
                    <a:lnTo>
                      <a:pt x="2172014" y="1621362"/>
                    </a:lnTo>
                    <a:lnTo>
                      <a:pt x="2172014" y="1621362"/>
                    </a:lnTo>
                    <a:lnTo>
                      <a:pt x="0" y="1621362"/>
                    </a:lnTo>
                    <a:lnTo>
                      <a:pt x="0" y="1621362"/>
                    </a:lnTo>
                    <a:lnTo>
                      <a:pt x="0" y="129709"/>
                    </a:lnTo>
                    <a:cubicBezTo>
                      <a:pt x="0" y="58073"/>
                      <a:pt x="58073" y="0"/>
                      <a:pt x="129709" y="0"/>
                    </a:cubicBez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  <a:hueOff val="-23981"/>
                  <a:satOff val="1310"/>
                  <a:lumOff val="36249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3550" tIns="144670" rIns="73550" bIns="35560" numCol="1" spcCol="1270" anchor="t" anchorCtr="0">
                <a:noAutofit/>
              </a:bodyPr>
              <a:lstStyle/>
              <a:p>
                <a:pPr marL="285750" lvl="1" indent="-28575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400" kern="1200" dirty="0" smtClean="0"/>
                  <a:t>Ministry by those with disabilities </a:t>
                </a:r>
                <a:endParaRPr lang="en-US" sz="2400" kern="1200" dirty="0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8850233" y="4261408"/>
                <a:ext cx="2172014" cy="697186"/>
              </a:xfrm>
              <a:custGeom>
                <a:avLst/>
                <a:gdLst>
                  <a:gd name="connsiteX0" fmla="*/ 0 w 2172014"/>
                  <a:gd name="connsiteY0" fmla="*/ 0 h 697186"/>
                  <a:gd name="connsiteX1" fmla="*/ 2172014 w 2172014"/>
                  <a:gd name="connsiteY1" fmla="*/ 0 h 697186"/>
                  <a:gd name="connsiteX2" fmla="*/ 2172014 w 2172014"/>
                  <a:gd name="connsiteY2" fmla="*/ 697186 h 697186"/>
                  <a:gd name="connsiteX3" fmla="*/ 0 w 2172014"/>
                  <a:gd name="connsiteY3" fmla="*/ 697186 h 697186"/>
                  <a:gd name="connsiteX4" fmla="*/ 0 w 2172014"/>
                  <a:gd name="connsiteY4" fmla="*/ 0 h 697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2014" h="697186">
                    <a:moveTo>
                      <a:pt x="0" y="0"/>
                    </a:moveTo>
                    <a:lnTo>
                      <a:pt x="2172014" y="0"/>
                    </a:lnTo>
                    <a:lnTo>
                      <a:pt x="2172014" y="697186"/>
                    </a:lnTo>
                    <a:lnTo>
                      <a:pt x="0" y="69718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  <a:hueOff val="-23981"/>
                  <a:satOff val="1310"/>
                  <a:lumOff val="36249"/>
                  <a:alphaOff val="0"/>
                </a:schemeClr>
              </a:lnRef>
              <a:fillRef idx="1">
                <a:schemeClr val="accent6">
                  <a:shade val="50000"/>
                  <a:hueOff val="-23981"/>
                  <a:satOff val="1310"/>
                  <a:lumOff val="36249"/>
                  <a:alphaOff val="0"/>
                </a:schemeClr>
              </a:fillRef>
              <a:effectRef idx="0">
                <a:schemeClr val="accent6">
                  <a:shade val="50000"/>
                  <a:hueOff val="-23981"/>
                  <a:satOff val="1310"/>
                  <a:lumOff val="3624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8580" tIns="0" rIns="665287" bIns="0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kern="1200" dirty="0" smtClean="0"/>
                  <a:t>View</a:t>
                </a:r>
                <a:r>
                  <a:rPr lang="en-US" sz="1800" kern="1200" baseline="0" dirty="0" smtClean="0"/>
                  <a:t> 3</a:t>
                </a:r>
                <a:endParaRPr lang="en-US" sz="1800" kern="1200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0441263" y="4372149"/>
                <a:ext cx="760205" cy="760205"/>
              </a:xfrm>
              <a:prstGeom prst="ellipse">
                <a:avLst/>
              </a:prstGeom>
              <a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12000" r="-12000"/>
                </a:stretch>
              </a:blipFill>
            </p:spPr>
            <p:style>
              <a:lnRef idx="2">
                <a:schemeClr val="accent6">
                  <a:alpha val="90000"/>
                  <a:tint val="55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6">
                  <a:alpha val="90000"/>
                  <a:tint val="5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21" name="Right Arrow 20"/>
            <p:cNvSpPr/>
            <p:nvPr/>
          </p:nvSpPr>
          <p:spPr>
            <a:xfrm>
              <a:off x="3648364" y="3537527"/>
              <a:ext cx="923636" cy="203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7476837" y="3542148"/>
              <a:ext cx="923636" cy="203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Each Individual, NOT on Programs </a:t>
            </a:r>
            <a:endParaRPr lang="en-US" dirty="0"/>
          </a:p>
        </p:txBody>
      </p:sp>
      <p:pic>
        <p:nvPicPr>
          <p:cNvPr id="5" name="Picture Placeholder 4" descr="Closeup of books on shelves with more books blurred in foreground and background" title="Sample Picture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5302371" y="1620042"/>
            <a:ext cx="5162429" cy="457200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Intentionality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Investment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Flexibility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Creativity </a:t>
            </a:r>
          </a:p>
          <a:p>
            <a:endParaRPr lang="en-US" sz="2400" dirty="0"/>
          </a:p>
          <a:p>
            <a:r>
              <a:rPr lang="en-US" sz="2400" i="1" dirty="0" smtClean="0"/>
              <a:t>“Once you’ve met one person with disabilities, you have met one person.”</a:t>
            </a:r>
            <a:endParaRPr lang="en-US" sz="2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00" y="1600200"/>
            <a:ext cx="5143500" cy="58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415636"/>
            <a:ext cx="9980682" cy="757526"/>
          </a:xfrm>
        </p:spPr>
        <p:txBody>
          <a:bodyPr>
            <a:normAutofit/>
          </a:bodyPr>
          <a:lstStyle/>
          <a:p>
            <a:r>
              <a:rPr lang="en-US" dirty="0" smtClean="0"/>
              <a:t>Ingredients to Flourish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nourishment (spiritually, physically, relationally and emotionally)</a:t>
            </a:r>
          </a:p>
          <a:p>
            <a:r>
              <a:rPr lang="en-US" dirty="0" smtClean="0"/>
              <a:t>A space of belonging and connections (voice and choice)</a:t>
            </a:r>
          </a:p>
          <a:p>
            <a:r>
              <a:rPr lang="en-US" dirty="0" smtClean="0"/>
              <a:t>Opportunity to grow in knowledge, skills and participation (spiritual formation, ADL, social skills, independence, relationships)</a:t>
            </a:r>
          </a:p>
          <a:p>
            <a:r>
              <a:rPr lang="en-US" dirty="0" smtClean="0"/>
              <a:t>Serving and blessing others (in and out of the church)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605" y="1600200"/>
            <a:ext cx="2032695" cy="48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7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Us vs Them – It’s WE!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0188" indent="-230188"/>
            <a:r>
              <a:rPr lang="en-US" dirty="0" smtClean="0"/>
              <a:t>We all deserve to be able to choose our place of worship and what that participation will look like. </a:t>
            </a:r>
          </a:p>
          <a:p>
            <a:pPr marL="230188" indent="-230188"/>
            <a:r>
              <a:rPr lang="en-US" dirty="0" smtClean="0"/>
              <a:t>As our individual needs and preferences change, so do the spaces and places we connect.</a:t>
            </a:r>
          </a:p>
          <a:p>
            <a:pPr marL="230188" indent="-230188"/>
            <a:r>
              <a:rPr lang="en-US" dirty="0" smtClean="0"/>
              <a:t>We each have a faith community that supports us on this journey we call life.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00" y="4379191"/>
            <a:ext cx="5834282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6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0</TotalTime>
  <Words>351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Euphemia</vt:lpstr>
      <vt:lpstr>Plantagenet Cherokee</vt:lpstr>
      <vt:lpstr>Wingdings</vt:lpstr>
      <vt:lpstr>Academic Literature 16x9</vt:lpstr>
      <vt:lpstr>Faith and Flourishing </vt:lpstr>
      <vt:lpstr>Definition of Flourish </vt:lpstr>
      <vt:lpstr>Check Your View and Disability Model </vt:lpstr>
      <vt:lpstr>Check Your Heart or the Heart of the Congregation </vt:lpstr>
      <vt:lpstr>PowerPoint Presentation</vt:lpstr>
      <vt:lpstr>Common Church Path </vt:lpstr>
      <vt:lpstr>Focus on Each Individual, NOT on Programs </vt:lpstr>
      <vt:lpstr>Ingredients to Flourish</vt:lpstr>
      <vt:lpstr>Not Us vs Them – It’s WE!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2016-04-14T14:56:04Z</dcterms:created>
  <dcterms:modified xsi:type="dcterms:W3CDTF">2016-04-19T17:53:46Z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