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301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300" r:id="rId15"/>
    <p:sldId id="293" r:id="rId16"/>
    <p:sldId id="275" r:id="rId17"/>
    <p:sldId id="276" r:id="rId18"/>
    <p:sldId id="299" r:id="rId19"/>
    <p:sldId id="280" r:id="rId20"/>
    <p:sldId id="281" r:id="rId21"/>
    <p:sldId id="283" r:id="rId22"/>
    <p:sldId id="284" r:id="rId23"/>
    <p:sldId id="286" r:id="rId24"/>
    <p:sldId id="288" r:id="rId25"/>
    <p:sldId id="289" r:id="rId26"/>
    <p:sldId id="290" r:id="rId27"/>
    <p:sldId id="291" r:id="rId28"/>
    <p:sldId id="261" r:id="rId29"/>
    <p:sldId id="294" r:id="rId30"/>
    <p:sldId id="258" r:id="rId31"/>
    <p:sldId id="292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12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3941-30FE-4879-AC6C-59E301BA03F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9300-B7E9-4B26-8013-C40DBE0ED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9300-B7E9-4B26-8013-C40DBE0EDC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3E0C-3252-46D6-8FFB-55B3CA7986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F10E-91AD-494B-8FAB-A61CA8908E7A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D76C-80D2-FC49-9EBF-C8CD59171A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21" cy="68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119043.Dorothy_Da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whd/specialemployment/SWEPlist.htm" TargetMode="External"/><Relationship Id="rId4" Type="http://schemas.openxmlformats.org/officeDocument/2006/relationships/hyperlink" Target="https://www2.ed.gov/about/offices/list/ocr/docs/crdc-discipline-snapshot.pdf" TargetMode="External"/><Relationship Id="rId5" Type="http://schemas.openxmlformats.org/officeDocument/2006/relationships/hyperlink" Target="http://book.statedata.info/13/" TargetMode="External"/><Relationship Id="rId6" Type="http://schemas.openxmlformats.org/officeDocument/2006/relationships/hyperlink" Target="http://www.dol.gov/whd/specialemployment/CRPlist.htm" TargetMode="External"/><Relationship Id="rId7" Type="http://schemas.openxmlformats.org/officeDocument/2006/relationships/hyperlink" Target="http://www.stateofthestates.org/" TargetMode="External"/><Relationship Id="rId8" Type="http://schemas.openxmlformats.org/officeDocument/2006/relationships/hyperlink" Target="http://www2.ed.gov/fund/data/report/idea/partbspap/allyear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es.go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nces.gov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2.ed.gov/about/offices/list/ocr/docs/crdc-discipline-snapshot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.statedata.info/13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cr@ed.gov" TargetMode="External"/><Relationship Id="rId4" Type="http://schemas.openxmlformats.org/officeDocument/2006/relationships/hyperlink" Target="http://www.ed.gov/ocr" TargetMode="External"/><Relationship Id="rId5" Type="http://schemas.openxmlformats.org/officeDocument/2006/relationships/hyperlink" Target="http://www2.ed.gov/about/offices/list/ocr/complaintintr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119043.Dorothy_Da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ws.vcu.edu/community/Students_help_win_passage_of_new_law_to_limit_use_of_restrain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ash.org/join/" TargetMode="External"/><Relationship Id="rId4" Type="http://schemas.openxmlformats.org/officeDocument/2006/relationships/hyperlink" Target="mailto:info@tash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trader@tash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SHORG" TargetMode="External"/><Relationship Id="rId4" Type="http://schemas.openxmlformats.org/officeDocument/2006/relationships/hyperlink" Target="http://tash.org/news/" TargetMode="External"/><Relationship Id="rId5" Type="http://schemas.openxmlformats.org/officeDocument/2006/relationships/hyperlink" Target="http://tash.org/conferences-events/2015-regional-conferen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TASHtwe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thenthdegree.com/cook.as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thenthdegree.com/cook.a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2168013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4013"/>
            <a:ext cx="6400800" cy="18730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Four-Part Webinar Series for TASH Members</a:t>
            </a:r>
          </a:p>
          <a:p>
            <a:r>
              <a:rPr lang="en-US" dirty="0"/>
              <a:t>Part 1 – April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Barb Trader and Lisa Mills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690" y="309715"/>
            <a:ext cx="7912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Improving Lives in Your State –</a:t>
            </a:r>
            <a:br>
              <a:rPr lang="en-US" sz="4400" b="1" dirty="0"/>
            </a:br>
            <a:r>
              <a:rPr lang="en-US" sz="4400" b="1" dirty="0"/>
              <a:t>Building the Case for Action </a:t>
            </a:r>
            <a:endParaRPr lang="en-US" sz="4400" dirty="0"/>
          </a:p>
        </p:txBody>
      </p:sp>
      <p:pic>
        <p:nvPicPr>
          <p:cNvPr id="7" name="Picture 2" descr="C:\Users\Erin\Downloads\TASH_40th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51" y="2157824"/>
            <a:ext cx="3819833" cy="20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40 Year of Progress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Olmstead Decision – 1999 – Community Integration for Everyone!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ESEA – 2000 – “All Children Can Learn!” – Accountability for ALL Students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HCBS Waiver Rule – 2014 – No longer funds “Settings that Isolate” for residential, work and non-work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WIOA – 2014 – Transition to </a:t>
            </a:r>
            <a:r>
              <a:rPr lang="en-US" i="1" dirty="0" smtClean="0"/>
              <a:t>Integrated </a:t>
            </a:r>
            <a:r>
              <a:rPr lang="en-US" dirty="0" smtClean="0"/>
              <a:t>Employment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Executive Order -- $10.15 Minimum Wage for Federal Contractors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40 Year of Progress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all Students Safe Act – Introduced</a:t>
            </a:r>
          </a:p>
          <a:p>
            <a:r>
              <a:rPr lang="en-US" dirty="0" smtClean="0"/>
              <a:t>Transitioning to Integrated and Meaningful Employment (TIME Act, HR 188) - Introduced</a:t>
            </a:r>
          </a:p>
          <a:p>
            <a:r>
              <a:rPr lang="en-US" dirty="0" smtClean="0"/>
              <a:t>Olmstead Decision Enforcement – Rhode Island and Oregon</a:t>
            </a:r>
          </a:p>
          <a:p>
            <a:r>
              <a:rPr lang="en-US" dirty="0" smtClean="0"/>
              <a:t>Employment First – All Public Funds must be focused on Integrated Employment as the Priority Outcome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8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Framework of Federal Protections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Levers for Advocates: </a:t>
            </a:r>
          </a:p>
          <a:p>
            <a:r>
              <a:rPr lang="en-US" dirty="0" smtClean="0"/>
              <a:t>States </a:t>
            </a:r>
            <a:r>
              <a:rPr lang="en-US" i="1" dirty="0" smtClean="0"/>
              <a:t>interpret </a:t>
            </a:r>
            <a:r>
              <a:rPr lang="en-US" dirty="0" smtClean="0"/>
              <a:t>and determine administration of federal programs</a:t>
            </a:r>
          </a:p>
          <a:p>
            <a:r>
              <a:rPr lang="en-US" dirty="0" smtClean="0"/>
              <a:t>States make plans and set priorities</a:t>
            </a:r>
          </a:p>
          <a:p>
            <a:r>
              <a:rPr lang="en-US" dirty="0" smtClean="0"/>
              <a:t>States are expected to involve stakeholders</a:t>
            </a:r>
          </a:p>
          <a:p>
            <a:r>
              <a:rPr lang="en-US" dirty="0" smtClean="0"/>
              <a:t>States determine enforcement mechanisms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Evidence-based and promising practices</a:t>
            </a:r>
          </a:p>
        </p:txBody>
      </p:sp>
    </p:spTree>
    <p:extLst>
      <p:ext uri="{BB962C8B-B14F-4D97-AF65-F5344CB8AC3E}">
        <p14:creationId xmlns:p14="http://schemas.microsoft.com/office/powerpoint/2010/main" val="418284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ographic 1 9.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482600"/>
            <a:ext cx="7649458" cy="64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“Our problems stem from our acceptance of this filthy, rotten system.”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Dorothy 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Happening in YOUR State?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Inclusion of students with disabilities: </a:t>
            </a:r>
            <a:r>
              <a:rPr lang="en-US" dirty="0" smtClean="0">
                <a:hlinkClick r:id="rId2"/>
              </a:rPr>
              <a:t>www.nces.gov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Accountability for students with disabilities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 practices: </a:t>
            </a:r>
            <a:r>
              <a:rPr lang="en-US" dirty="0" smtClean="0">
                <a:hlinkClick r:id="rId3"/>
              </a:rPr>
              <a:t>http://www.dol.gov/whd/specialemployment/SWEPlist.htm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discipline: </a:t>
            </a:r>
            <a:r>
              <a:rPr lang="en-US" dirty="0" smtClean="0">
                <a:hlinkClick r:id="rId4"/>
              </a:rPr>
              <a:t>https://www2.ed.gov/about/offices/list/ocr/docs/crdc-discipline-snapshot.pdf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Integrated employment: </a:t>
            </a:r>
            <a:r>
              <a:rPr lang="en-US" dirty="0">
                <a:hlinkClick r:id="rId5"/>
              </a:rPr>
              <a:t>http://book.statedata.info/13/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14(c) Certificates: </a:t>
            </a:r>
            <a:r>
              <a:rPr lang="en-US" dirty="0" smtClean="0">
                <a:hlinkClick r:id="rId6"/>
              </a:rPr>
              <a:t>http://www.dol.gov/whd/specialemployment/CRPlist.htm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 the Community: </a:t>
            </a:r>
            <a:r>
              <a:rPr lang="en-US" dirty="0" smtClean="0">
                <a:hlinkClick r:id="rId7"/>
              </a:rPr>
              <a:t>http://www.stateofthestates.org/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</a:t>
            </a:r>
            <a:r>
              <a:rPr lang="en-US" dirty="0"/>
              <a:t>?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www2.ed.gov/fund/data/report/idea/partbspap/allyears.html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4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Excessive Segregation in Schools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5% of students with severe disability labels (autism, multiple disability, MR) are in inclusive classrooms  -- meaning 95% of these students are excluded (</a:t>
            </a:r>
            <a:r>
              <a:rPr lang="en-US" dirty="0">
                <a:hlinkClick r:id="rId3"/>
              </a:rPr>
              <a:t>www.nces.gov</a:t>
            </a:r>
            <a:r>
              <a:rPr lang="en-US" dirty="0"/>
              <a:t> 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9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Discipline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Students with disabilities served by IDEA are more than twice as likely to receive one or more out-of-school suspensions as students without disabilities. </a:t>
            </a:r>
          </a:p>
          <a:p>
            <a:r>
              <a:rPr lang="en-US" dirty="0"/>
              <a:t>Students with disabilities represent a quarter of the students who are referred to law enforcement or subjected to school related arrests, while representing just 12% of the student population.</a:t>
            </a:r>
          </a:p>
          <a:p>
            <a:r>
              <a:rPr lang="en-US" dirty="0" smtClean="0"/>
              <a:t>Students with disabilities represent 75% of students restrained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www2.ed.gov/about/offices/list/ocr/docs/crdc-discipline-snapshot.pdf</a:t>
            </a:r>
            <a:r>
              <a:rPr lang="en-US" dirty="0" smtClean="0"/>
              <a:t> </a:t>
            </a:r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Excessive Segregation in Adult Life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87% of waiver funding goes to daytime facility-based work and day services</a:t>
            </a:r>
          </a:p>
          <a:p>
            <a:r>
              <a:rPr lang="en-US" dirty="0" smtClean="0"/>
              <a:t>13% of waiver funding goes </a:t>
            </a:r>
            <a:r>
              <a:rPr lang="en-US" smtClean="0"/>
              <a:t>to daytime integrated </a:t>
            </a:r>
            <a:r>
              <a:rPr lang="en-US" dirty="0" smtClean="0"/>
              <a:t>employment and support services</a:t>
            </a:r>
          </a:p>
          <a:p>
            <a:pPr lvl="1"/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http://book.statedata.info/13/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Accidental Advocate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Personal relationships</a:t>
            </a:r>
          </a:p>
          <a:p>
            <a:r>
              <a:rPr lang="en-US" dirty="0" smtClean="0"/>
              <a:t>An ethic of equity</a:t>
            </a:r>
          </a:p>
          <a:p>
            <a:r>
              <a:rPr lang="en-US" dirty="0" smtClean="0"/>
              <a:t>It feels better to DO SOMETHING!!</a:t>
            </a:r>
          </a:p>
          <a:p>
            <a:r>
              <a:rPr lang="en-US" dirty="0" smtClean="0"/>
              <a:t>Mostly moms, dads, people with disabilities</a:t>
            </a:r>
          </a:p>
          <a:p>
            <a:r>
              <a:rPr lang="en-US" dirty="0" smtClean="0"/>
              <a:t>Mary Gonzalez, Nancy Ward, Michael Remus</a:t>
            </a:r>
          </a:p>
          <a:p>
            <a:r>
              <a:rPr lang="en-US" i="1" dirty="0"/>
              <a:t>PARC v. Commonwealth of </a:t>
            </a:r>
            <a:r>
              <a:rPr lang="en-US" i="1" dirty="0" smtClean="0"/>
              <a:t>Pennsylvania </a:t>
            </a:r>
          </a:p>
          <a:p>
            <a:r>
              <a:rPr lang="en-US" i="1" dirty="0" smtClean="0"/>
              <a:t>Mills </a:t>
            </a:r>
            <a:r>
              <a:rPr lang="en-US" i="1" dirty="0"/>
              <a:t>v. Board of Education, </a:t>
            </a:r>
            <a:r>
              <a:rPr lang="en-US" i="1" dirty="0" smtClean="0"/>
              <a:t>DC </a:t>
            </a:r>
          </a:p>
          <a:p>
            <a:r>
              <a:rPr lang="en-US" i="1" dirty="0" smtClean="0"/>
              <a:t>Board of Ed vs. Rachel Holland </a:t>
            </a:r>
          </a:p>
        </p:txBody>
      </p:sp>
    </p:spTree>
    <p:extLst>
      <p:ext uri="{BB962C8B-B14F-4D97-AF65-F5344CB8AC3E}">
        <p14:creationId xmlns:p14="http://schemas.microsoft.com/office/powerpoint/2010/main" val="356932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Acknowledge the historic nature </a:t>
            </a:r>
            <a:r>
              <a:rPr lang="en-US" dirty="0"/>
              <a:t>of disability oppression – still informs public opinion</a:t>
            </a:r>
          </a:p>
          <a:p>
            <a:pPr lvl="0"/>
            <a:r>
              <a:rPr lang="en-US" dirty="0" smtClean="0"/>
              <a:t>Review the </a:t>
            </a:r>
            <a:r>
              <a:rPr lang="en-US" dirty="0"/>
              <a:t>federal framework for inclusive communities</a:t>
            </a:r>
          </a:p>
          <a:p>
            <a:pPr lvl="0"/>
            <a:r>
              <a:rPr lang="en-US" dirty="0" smtClean="0"/>
              <a:t>Consider the data – BIG </a:t>
            </a:r>
            <a:r>
              <a:rPr lang="en-US" dirty="0"/>
              <a:t>gaps in federal protections and personal reality </a:t>
            </a:r>
          </a:p>
          <a:p>
            <a:pPr lvl="0"/>
            <a:r>
              <a:rPr lang="en-US" dirty="0" smtClean="0"/>
              <a:t>Think about the </a:t>
            </a:r>
            <a:r>
              <a:rPr lang="en-US" dirty="0"/>
              <a:t>nature of state and local action</a:t>
            </a:r>
          </a:p>
          <a:p>
            <a:pPr lvl="0"/>
            <a:r>
              <a:rPr lang="en-US" b="1" dirty="0" smtClean="0"/>
              <a:t>BELIEVE</a:t>
            </a:r>
            <a:r>
              <a:rPr lang="en-US" dirty="0" smtClean="0"/>
              <a:t> </a:t>
            </a:r>
            <a:r>
              <a:rPr lang="en-US" dirty="0"/>
              <a:t>in your ability to </a:t>
            </a:r>
            <a:r>
              <a:rPr lang="en-US" dirty="0" smtClean="0"/>
              <a:t>make change happen!!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8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Advocacy</a:t>
            </a:r>
          </a:p>
          <a:p>
            <a:pPr lvl="1"/>
            <a:r>
              <a:rPr lang="en-US" dirty="0" smtClean="0"/>
              <a:t>One Person</a:t>
            </a:r>
          </a:p>
          <a:p>
            <a:r>
              <a:rPr lang="en-US" dirty="0" smtClean="0"/>
              <a:t>Systems Advocacy</a:t>
            </a:r>
          </a:p>
          <a:p>
            <a:pPr lvl="1"/>
            <a:r>
              <a:rPr lang="en-US" dirty="0" smtClean="0"/>
              <a:t>One system/ committed leader </a:t>
            </a:r>
          </a:p>
          <a:p>
            <a:r>
              <a:rPr lang="en-US" dirty="0" smtClean="0"/>
              <a:t>Public Advocate </a:t>
            </a:r>
          </a:p>
          <a:p>
            <a:pPr lvl="1"/>
            <a:r>
              <a:rPr lang="en-US" dirty="0" smtClean="0"/>
              <a:t>Public commitment to improved lives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three strategies of public advocacy </a:t>
            </a:r>
          </a:p>
          <a:p>
            <a:pPr lvl="1"/>
            <a:r>
              <a:rPr lang="en-US" dirty="0" smtClean="0"/>
              <a:t>Educate</a:t>
            </a:r>
          </a:p>
          <a:p>
            <a:pPr lvl="1"/>
            <a:r>
              <a:rPr lang="en-US" dirty="0" smtClean="0"/>
              <a:t>Legislate</a:t>
            </a:r>
          </a:p>
          <a:p>
            <a:pPr lvl="1"/>
            <a:r>
              <a:rPr lang="en-US" dirty="0" smtClean="0"/>
              <a:t>Litigate </a:t>
            </a:r>
          </a:p>
        </p:txBody>
      </p:sp>
    </p:spTree>
    <p:extLst>
      <p:ext uri="{BB962C8B-B14F-4D97-AF65-F5344CB8AC3E}">
        <p14:creationId xmlns:p14="http://schemas.microsoft.com/office/powerpoint/2010/main" val="410986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424363"/>
          </a:xfrm>
        </p:spPr>
        <p:txBody>
          <a:bodyPr>
            <a:normAutofit/>
          </a:bodyPr>
          <a:lstStyle/>
          <a:p>
            <a:r>
              <a:rPr lang="en-US" dirty="0" smtClean="0"/>
              <a:t>Educate</a:t>
            </a:r>
          </a:p>
          <a:p>
            <a:pPr lvl="1"/>
            <a:r>
              <a:rPr lang="en-US" dirty="0" smtClean="0"/>
              <a:t>TASH Chapter Conferences </a:t>
            </a:r>
          </a:p>
          <a:p>
            <a:pPr lvl="1"/>
            <a:r>
              <a:rPr lang="en-US" dirty="0" smtClean="0"/>
              <a:t>Invite elected official to visit inclusive schools; photo op with teachers, students, parents</a:t>
            </a:r>
          </a:p>
          <a:p>
            <a:pPr lvl="1"/>
            <a:r>
              <a:rPr lang="en-US" dirty="0" smtClean="0"/>
              <a:t>Forums, briefings</a:t>
            </a:r>
          </a:p>
          <a:p>
            <a:pPr lvl="1"/>
            <a:r>
              <a:rPr lang="en-US" dirty="0" smtClean="0"/>
              <a:t>Study Tours </a:t>
            </a:r>
          </a:p>
          <a:p>
            <a:pPr lvl="1"/>
            <a:r>
              <a:rPr lang="en-US" dirty="0" smtClean="0"/>
              <a:t>Other?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95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424363"/>
          </a:xfrm>
        </p:spPr>
        <p:txBody>
          <a:bodyPr>
            <a:normAutofit/>
          </a:bodyPr>
          <a:lstStyle/>
          <a:p>
            <a:r>
              <a:rPr lang="en-US" dirty="0" smtClean="0"/>
              <a:t>Legislate </a:t>
            </a:r>
          </a:p>
          <a:p>
            <a:pPr lvl="1"/>
            <a:r>
              <a:rPr lang="en-US" dirty="0" smtClean="0"/>
              <a:t>State legislature </a:t>
            </a:r>
          </a:p>
          <a:p>
            <a:pPr lvl="1"/>
            <a:r>
              <a:rPr lang="en-US" dirty="0" smtClean="0"/>
              <a:t>State agency regulations and plans </a:t>
            </a:r>
          </a:p>
          <a:p>
            <a:pPr lvl="2"/>
            <a:r>
              <a:rPr lang="en-US" dirty="0" smtClean="0"/>
              <a:t>State HCBS Waiver Transition Plan – adult residential and employment services </a:t>
            </a:r>
          </a:p>
          <a:p>
            <a:pPr lvl="2"/>
            <a:r>
              <a:rPr lang="en-US" dirty="0" smtClean="0"/>
              <a:t>State Systemic Improvement Plan – results for students with disabilities </a:t>
            </a:r>
          </a:p>
          <a:p>
            <a:pPr lvl="2"/>
            <a:r>
              <a:rPr lang="en-US" dirty="0" smtClean="0"/>
              <a:t>State Teacher Equity Plan – June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School boards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778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424363"/>
          </a:xfrm>
        </p:spPr>
        <p:txBody>
          <a:bodyPr>
            <a:normAutofit/>
          </a:bodyPr>
          <a:lstStyle/>
          <a:p>
            <a:r>
              <a:rPr lang="en-US" dirty="0" smtClean="0"/>
              <a:t>Litigate  </a:t>
            </a:r>
          </a:p>
          <a:p>
            <a:pPr lvl="1"/>
            <a:r>
              <a:rPr lang="en-US" dirty="0" smtClean="0"/>
              <a:t>Due process – personal advocacy</a:t>
            </a:r>
          </a:p>
          <a:p>
            <a:pPr lvl="1"/>
            <a:r>
              <a:rPr lang="en-US" dirty="0" smtClean="0"/>
              <a:t>Class action law suits – public advocacy</a:t>
            </a:r>
          </a:p>
          <a:p>
            <a:pPr lvl="2"/>
            <a:r>
              <a:rPr lang="en-US" dirty="0" smtClean="0"/>
              <a:t>Sheltered workshops – Rhode Island and Oregon</a:t>
            </a:r>
          </a:p>
          <a:p>
            <a:pPr lvl="2"/>
            <a:r>
              <a:rPr lang="en-US" dirty="0" smtClean="0"/>
              <a:t>Residential institutionalization – Virginia, Illinois, Georgia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067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It’s Local!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three legs of the advocacy stool – </a:t>
            </a:r>
          </a:p>
          <a:p>
            <a:pPr lvl="1"/>
            <a:r>
              <a:rPr lang="en-US" dirty="0" smtClean="0"/>
              <a:t>Decision makers</a:t>
            </a:r>
          </a:p>
          <a:p>
            <a:pPr lvl="1"/>
            <a:r>
              <a:rPr lang="en-US" dirty="0" smtClean="0"/>
              <a:t>Grassroots</a:t>
            </a:r>
          </a:p>
          <a:p>
            <a:pPr lvl="1"/>
            <a:r>
              <a:rPr lang="en-US" dirty="0" smtClean="0"/>
              <a:t>Media – invite local papers to cover inclusive schools and why they work!!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8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Office of Civil Rights, US Dept. of 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office investigates complaints of </a:t>
            </a:r>
            <a:r>
              <a:rPr lang="en-US" dirty="0" smtClean="0"/>
              <a:t>discrimination </a:t>
            </a:r>
            <a:r>
              <a:rPr lang="en-US" dirty="0"/>
              <a:t>at schools. </a:t>
            </a:r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OCR at 800-421-3481 (TDD: 800-877-8339), or </a:t>
            </a:r>
            <a:r>
              <a:rPr lang="en-US" u="sng" dirty="0">
                <a:hlinkClick r:id="rId3"/>
              </a:rPr>
              <a:t>ocr@ed.gov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OCR's </a:t>
            </a:r>
            <a:r>
              <a:rPr lang="en-US" dirty="0"/>
              <a:t>Web site is </a:t>
            </a:r>
            <a:r>
              <a:rPr lang="en-US" u="sng" dirty="0">
                <a:hlinkClick r:id="rId4"/>
              </a:rPr>
              <a:t>www.ed.gov/ocr</a:t>
            </a:r>
            <a:r>
              <a:rPr lang="en-US" dirty="0"/>
              <a:t>. </a:t>
            </a:r>
          </a:p>
          <a:p>
            <a:r>
              <a:rPr lang="en-US" dirty="0" smtClean="0"/>
              <a:t>To file complaints: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://www.ed.gov/ocr/complaintintro.html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Claim Your Power!!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TASH Chapters have POWER:</a:t>
            </a:r>
          </a:p>
          <a:p>
            <a:r>
              <a:rPr lang="en-US" dirty="0" smtClean="0"/>
              <a:t>People Committed to the Same Vision!!</a:t>
            </a:r>
          </a:p>
          <a:p>
            <a:r>
              <a:rPr lang="en-US" dirty="0" smtClean="0"/>
              <a:t>Compelling Stories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Knowledge of best practices</a:t>
            </a:r>
          </a:p>
          <a:p>
            <a:r>
              <a:rPr lang="en-US" dirty="0" smtClean="0"/>
              <a:t>Expertise valuable to any decision maker</a:t>
            </a:r>
          </a:p>
          <a:p>
            <a:r>
              <a:rPr lang="en-US" dirty="0" smtClean="0"/>
              <a:t>Networks/ relationships with people in power AND a host of other organizations</a:t>
            </a:r>
          </a:p>
          <a:p>
            <a:r>
              <a:rPr lang="en-US" dirty="0" smtClean="0"/>
              <a:t>The ability to take empowering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3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Believe in your ability to make change happ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7" y="274638"/>
            <a:ext cx="6592528" cy="60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91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Believe in your ability to make change happ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1917291"/>
            <a:ext cx="6430296" cy="412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33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Quote of the Day!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“Our problems stem from our acceptance of this filthy, rotten system.”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Dorothy 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38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Tip of the Week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sz="4800" b="1" dirty="0" smtClean="0"/>
              <a:t>BELIEVE</a:t>
            </a:r>
            <a:r>
              <a:rPr lang="en-US" sz="4800" dirty="0" smtClean="0"/>
              <a:t> </a:t>
            </a:r>
            <a:r>
              <a:rPr lang="en-US" sz="4800" dirty="0"/>
              <a:t>in your ability to </a:t>
            </a:r>
            <a:r>
              <a:rPr lang="en-US" sz="4800" dirty="0" smtClean="0"/>
              <a:t>change !! </a:t>
            </a:r>
          </a:p>
          <a:p>
            <a:pPr marL="0" lvl="0" indent="0" algn="ctr">
              <a:buNone/>
            </a:pPr>
            <a:r>
              <a:rPr lang="en-US" sz="3000" dirty="0">
                <a:hlinkClick r:id="rId2"/>
              </a:rPr>
              <a:t>http://</a:t>
            </a:r>
            <a:r>
              <a:rPr lang="en-US" sz="3000" dirty="0" smtClean="0">
                <a:hlinkClick r:id="rId2"/>
              </a:rPr>
              <a:t>www.news.vcu.edu/community/Students_help_win_passage_of_new_law_to_limit_use_of_restraint</a:t>
            </a:r>
            <a:r>
              <a:rPr lang="en-US" sz="3000" dirty="0" smtClean="0"/>
              <a:t>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4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Barb Trader, Executive Director</a:t>
            </a:r>
          </a:p>
          <a:p>
            <a:pPr marL="0" indent="0" algn="ctr">
              <a:buNone/>
            </a:pPr>
            <a:r>
              <a:rPr lang="en-US" dirty="0">
                <a:latin typeface="Calibri" pitchFamily="34" charset="0"/>
                <a:hlinkClick r:id="rId2"/>
              </a:rPr>
              <a:t>btrader@tash.org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1600" dirty="0">
              <a:latin typeface="Calibri" pitchFamily="34" charset="0"/>
            </a:endParaRPr>
          </a:p>
          <a:p>
            <a:pPr algn="ctr"/>
            <a:r>
              <a:rPr lang="en-US" sz="4000" b="1" dirty="0">
                <a:latin typeface="Calibri" pitchFamily="34" charset="0"/>
              </a:rPr>
              <a:t>Become a Member</a:t>
            </a:r>
          </a:p>
          <a:p>
            <a:pPr marL="0" indent="0" algn="ctr">
              <a:buNone/>
            </a:pPr>
            <a:r>
              <a:rPr lang="en-US" dirty="0">
                <a:latin typeface="Calibri" pitchFamily="34" charset="0"/>
                <a:hlinkClick r:id="rId3"/>
              </a:rPr>
              <a:t>http://tash.org/join</a:t>
            </a:r>
            <a:r>
              <a:rPr lang="en-US" dirty="0" smtClean="0">
                <a:latin typeface="Calibri" pitchFamily="34" charset="0"/>
                <a:hlinkClick r:id="rId3"/>
              </a:rPr>
              <a:t>/</a:t>
            </a:r>
            <a:endParaRPr lang="en-US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4000" b="1" dirty="0">
                <a:latin typeface="Calibri" pitchFamily="34" charset="0"/>
              </a:rPr>
              <a:t>Donations and Inquiries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2013 H Street NW, Suite 715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Washington</a:t>
            </a:r>
            <a:r>
              <a:rPr lang="en-US" dirty="0">
                <a:latin typeface="Calibri" pitchFamily="34" charset="0"/>
              </a:rPr>
              <a:t>, DC </a:t>
            </a:r>
            <a:r>
              <a:rPr lang="en-US" dirty="0" smtClean="0">
                <a:latin typeface="Calibri" pitchFamily="34" charset="0"/>
              </a:rPr>
              <a:t>20006</a:t>
            </a: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Main </a:t>
            </a:r>
            <a:r>
              <a:rPr lang="en-US" dirty="0">
                <a:latin typeface="Calibri" pitchFamily="34" charset="0"/>
              </a:rPr>
              <a:t>Info Line: 202-540-9020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		</a:t>
            </a:r>
            <a:r>
              <a:rPr lang="en-US" dirty="0" smtClean="0">
                <a:latin typeface="Calibri" pitchFamily="34" charset="0"/>
                <a:hlinkClick r:id="rId4"/>
              </a:rPr>
              <a:t>info</a:t>
            </a:r>
            <a:r>
              <a:rPr lang="en-US" dirty="0">
                <a:latin typeface="Calibri" pitchFamily="34" charset="0"/>
                <a:hlinkClick r:id="rId4"/>
              </a:rPr>
              <a:t>@tash.org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4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TASH's discussions &amp; activity on </a:t>
            </a:r>
            <a:r>
              <a:rPr lang="en-US" dirty="0">
                <a:hlinkClick r:id="rId2"/>
              </a:rPr>
              <a:t>Twitter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Facebook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Check out the latest news on our blog: </a:t>
            </a:r>
            <a:r>
              <a:rPr lang="en-US" dirty="0">
                <a:hlinkClick r:id="rId4"/>
              </a:rPr>
              <a:t>TASH Blog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Located in New England or near North Carolina? </a:t>
            </a:r>
            <a:r>
              <a:rPr lang="en-US" dirty="0">
                <a:hlinkClick r:id="rId5"/>
              </a:rPr>
              <a:t>Join us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02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TASH Vision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L:\Pictures and Graphics\group of kids from 2002 co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84" y="1139811"/>
            <a:ext cx="6828503" cy="49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0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TASH - </a:t>
            </a:r>
            <a:r>
              <a:rPr lang="en-US" sz="3600" b="1" i="1" dirty="0" smtClean="0">
                <a:solidFill>
                  <a:srgbClr val="FF0000"/>
                </a:solidFill>
              </a:rPr>
              <a:t>Equity, Opportunity and Inclusion Since 1975</a:t>
            </a: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40 Years of Progressive Leadership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8657"/>
            <a:ext cx="8229600" cy="380750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TASH has a vision of a world in which people with disabilities are fully participating members of their communities. 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>
                <a:latin typeface="Calibri" pitchFamily="34" charset="0"/>
              </a:rPr>
              <a:t>We envision communities in which no one is segregated and everyone belongs.</a:t>
            </a:r>
            <a:r>
              <a:rPr lang="en-US" sz="3600" dirty="0">
                <a:latin typeface="Calibri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History of Oppression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 Alabama legislature declared them "a menace to the happiness...of the community." A Texas law mandated segregation to relieve society of the "heavy economic and moral losses arising from the existence at large of these unfortunate persons.“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www.thenthdegree.com/cook.asp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“Ugly” Laws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In Pennsylvania, disabled people officially were termed "anti-social beings;" In Washington, "unfitted for companionship with other children;" in Vermont, a "blight on mankind;" in Wisconsin, a "danger to the race;" and, in Kansas, "a misfortune both to themselves and to the public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.“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Source: A Little History Worth Knowing,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Tim Cook,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www.thenthdegree.com/cook.asp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1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.bp.blogspot.com/-Mm0zO7hoo6k/UWDAvst0_MI/AAAAAAAAHjQ/Ua5lGndZcB4/s650/DSC_06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05781"/>
            <a:ext cx="61912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7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40 Year of Progress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Brown vs. Board of Ed – 1954 – Separate is not Equal!</a:t>
            </a:r>
          </a:p>
          <a:p>
            <a:r>
              <a:rPr lang="en-US" dirty="0" smtClean="0"/>
              <a:t>Section 504, Rehab Act – 1973 – Physical and programmatic accessibility </a:t>
            </a:r>
          </a:p>
          <a:p>
            <a:r>
              <a:rPr lang="en-US" dirty="0" smtClean="0"/>
              <a:t>IDEA – 1975 – Access, LRE</a:t>
            </a:r>
          </a:p>
          <a:p>
            <a:r>
              <a:rPr lang="en-US" dirty="0" smtClean="0"/>
              <a:t>Katie Beckett Waiver – 1982 – Support at Home</a:t>
            </a:r>
          </a:p>
          <a:p>
            <a:r>
              <a:rPr lang="en-US" dirty="0" smtClean="0"/>
              <a:t>ADA – 1990 – Integration Mandate </a:t>
            </a:r>
          </a:p>
          <a:p>
            <a:r>
              <a:rPr lang="en-US" dirty="0" smtClean="0"/>
              <a:t>WIA – 1997 – Presumption of Employability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2609"/>
      </p:ext>
    </p:extLst>
  </p:cSld>
  <p:clrMapOvr>
    <a:masterClrMapping/>
  </p:clrMapOvr>
</p:sld>
</file>

<file path=ppt/theme/theme1.xml><?xml version="1.0" encoding="utf-8"?>
<a:theme xmlns:a="http://schemas.openxmlformats.org/drawingml/2006/main" name="TASH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TASH Presentation Template</Template>
  <TotalTime>423</TotalTime>
  <Words>1181</Words>
  <Application>Microsoft Macintosh PowerPoint</Application>
  <PresentationFormat>On-screen Show (4:3)</PresentationFormat>
  <Paragraphs>161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TASH Presentation Template</vt:lpstr>
      <vt:lpstr>PowerPoint Presentation</vt:lpstr>
      <vt:lpstr>Today’s Agenda </vt:lpstr>
      <vt:lpstr>Quote of the Day! </vt:lpstr>
      <vt:lpstr>TASH Vision </vt:lpstr>
      <vt:lpstr>TASH - Equity, Opportunity and Inclusion Since 1975 40 Years of Progressive Leadership</vt:lpstr>
      <vt:lpstr>A History of Oppression </vt:lpstr>
      <vt:lpstr>The “Ugly” Laws </vt:lpstr>
      <vt:lpstr>PowerPoint Presentation</vt:lpstr>
      <vt:lpstr>40 Year of Progress</vt:lpstr>
      <vt:lpstr>40 Year of Progress</vt:lpstr>
      <vt:lpstr>40 Year of Progress</vt:lpstr>
      <vt:lpstr>Framework of Federal Protections</vt:lpstr>
      <vt:lpstr>PowerPoint Presentation</vt:lpstr>
      <vt:lpstr>PowerPoint Presentation</vt:lpstr>
      <vt:lpstr>What’s Happening in YOUR State?</vt:lpstr>
      <vt:lpstr>Excessive Segregation in Schools</vt:lpstr>
      <vt:lpstr>Discipline</vt:lpstr>
      <vt:lpstr>Excessive Segregation in Adult Life </vt:lpstr>
      <vt:lpstr>The Accidental Advocate</vt:lpstr>
      <vt:lpstr>It’s Local!</vt:lpstr>
      <vt:lpstr>It’s Local!</vt:lpstr>
      <vt:lpstr>It’s Local!</vt:lpstr>
      <vt:lpstr>It’s Local!</vt:lpstr>
      <vt:lpstr>It’s Local!</vt:lpstr>
      <vt:lpstr>It’s Local!</vt:lpstr>
      <vt:lpstr>Office of Civil Rights, US Dept. of Ed </vt:lpstr>
      <vt:lpstr>Claim Your Power!!</vt:lpstr>
      <vt:lpstr>PowerPoint Presentation</vt:lpstr>
      <vt:lpstr>PowerPoint Presentation</vt:lpstr>
      <vt:lpstr>Tip of the Week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Lives in Your State – Building the Case for Action</dc:title>
  <dc:creator>Erin</dc:creator>
  <cp:lastModifiedBy>Donald Taylor</cp:lastModifiedBy>
  <cp:revision>33</cp:revision>
  <dcterms:created xsi:type="dcterms:W3CDTF">2015-03-24T11:55:05Z</dcterms:created>
  <dcterms:modified xsi:type="dcterms:W3CDTF">2015-04-16T20:53:22Z</dcterms:modified>
</cp:coreProperties>
</file>